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7" r:id="rId36"/>
    <p:sldId id="316"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3EA0FFC-897C-8C45-47AF-F163C5D9B1EE}" v="3" dt="2023-09-08T17:58:41.270"/>
    <p1510:client id="{048C9EB8-3540-3DFA-9212-535EE18E0E11}" v="77" dt="2021-07-12T20:33:42.116"/>
    <p1510:client id="{10340FDF-B15C-4CFF-B487-146F9B98A252}" v="28" dt="2021-08-10T21:47:37.589"/>
    <p1510:client id="{2AB95E03-F9E2-C6BB-C79F-DF591FB5898D}" v="72" dt="2023-09-01T19:34:30.859"/>
    <p1510:client id="{3BA0D230-C853-4667-83F9-D85E65BD4B24}" v="2" dt="2021-08-19T16:32:24.566"/>
    <p1510:client id="{3D698A4F-5A3E-55EA-D276-61A80C2AE684}" v="934" dt="2023-09-14T20:47:27.969"/>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BA824AF6-204F-C1E5-739C-E89DC102EC8F}" v="1727" dt="2023-09-22T20:53:06.165"/>
    <p1510:client id="{C083896D-BE66-E85C-897C-A6AD0DF65F8C}" v="2226" dt="2021-07-13T17:34:38.142"/>
    <p1510:client id="{C8F42331-EC78-2E51-24EA-46BD745E672B}" v="3845" dt="2023-09-28T18:49:08.422"/>
    <p1510:client id="{CC69BAD0-B878-4D5F-9EDC-F1CFB63E14B5}" v="190" dt="2021-08-18T18:06:57.811"/>
    <p1510:client id="{EFCBC501-0F17-AB4B-AA7E-FDD3599960F3}" v="2615" dt="2023-09-20T19:58:49.507"/>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varScale="1">
        <p:scale>
          <a:sx n="117" d="100"/>
          <a:sy n="117" d="100"/>
        </p:scale>
        <p:origin x="184" y="40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oleObject" Target="Book.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Model Test Accuracy</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spPr>
            <a:solidFill>
              <a:schemeClr val="accent1"/>
            </a:solidFill>
            <a:ln>
              <a:noFill/>
            </a:ln>
            <a:effectLst/>
          </c:spPr>
          <c:invertIfNegative val="0"/>
          <c:cat>
            <c:strRef>
              <c:f>[Book.xlsx]Sheet1!$A$1:$A$4</c:f>
              <c:strCache>
                <c:ptCount val="4"/>
                <c:pt idx="0">
                  <c:v>LogReg</c:v>
                </c:pt>
                <c:pt idx="1">
                  <c:v>SVM</c:v>
                </c:pt>
                <c:pt idx="2">
                  <c:v>Tree</c:v>
                </c:pt>
                <c:pt idx="3">
                  <c:v>KNN</c:v>
                </c:pt>
              </c:strCache>
            </c:strRef>
          </c:cat>
          <c:val>
            <c:numRef>
              <c:f>[Book.xlsx]Sheet1!$B$1:$B$4</c:f>
              <c:numCache>
                <c:formatCode>General</c:formatCode>
                <c:ptCount val="4"/>
                <c:pt idx="0">
                  <c:v>0.83299999999999996</c:v>
                </c:pt>
                <c:pt idx="1">
                  <c:v>0.83299999999999996</c:v>
                </c:pt>
                <c:pt idx="2">
                  <c:v>0.83299999999999996</c:v>
                </c:pt>
                <c:pt idx="3">
                  <c:v>0.83299999999999996</c:v>
                </c:pt>
              </c:numCache>
            </c:numRef>
          </c:val>
          <c:extLst>
            <c:ext xmlns:c16="http://schemas.microsoft.com/office/drawing/2014/chart" uri="{C3380CC4-5D6E-409C-BE32-E72D297353CC}">
              <c16:uniqueId val="{00000000-9FB8-46AA-9C82-805FEB8422DF}"/>
            </c:ext>
          </c:extLst>
        </c:ser>
        <c:dLbls>
          <c:showLegendKey val="0"/>
          <c:showVal val="0"/>
          <c:showCatName val="0"/>
          <c:showSerName val="0"/>
          <c:showPercent val="0"/>
          <c:showBubbleSize val="0"/>
        </c:dLbls>
        <c:gapWidth val="219"/>
        <c:overlap val="-27"/>
        <c:axId val="1164415960"/>
        <c:axId val="1164411000"/>
      </c:barChart>
      <c:catAx>
        <c:axId val="116441596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64411000"/>
        <c:crosses val="autoZero"/>
        <c:auto val="1"/>
        <c:lblAlgn val="ctr"/>
        <c:lblOffset val="100"/>
        <c:noMultiLvlLbl val="0"/>
      </c:catAx>
      <c:valAx>
        <c:axId val="116441100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6441596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9/28/2023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9/28/2023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9/28/2023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9/28/2023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9/28/2023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9/28/2023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9/28/2023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9/28/2023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9/28/2023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9/28/2023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9/28/2023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9/28/2023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kschofield65/CourseraCapstone/blob/main/labs-jupyter-spacex-data_wrangling_jupyterlite.jupyterlite.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kschofield65/CourseraCapstone/blob/main/jupyter-labs-eda-dataviz.ipynb.jupyter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kschofield65/CourseraCapstone/blob/main/jupyter-labs-eda-sql-coursera_sql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kschofield65/CourseraCapstone/blob/main/lab_jupyter_launch_site_location.jupyter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kschofield65/CourseraCapstone/blob/main/spacex_dash_app.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kschofield65/CourseraCapstone/blob/main/SpaceX_Machine_Learning_Prediction_Part_5.jupyterlite.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3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4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39.png"/></Relationships>
</file>

<file path=ppt/slides/_rels/slide47.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kschofield65/CourseraCapstone/blob/main/jupyter-labs-spacex-data-collection-api.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kschofield65/CourseraCapstone/blob/main/jupyter-labs-webscraping.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Kai Schofield</a:t>
            </a:r>
          </a:p>
          <a:p>
            <a:r>
              <a:rPr lang="en-US">
                <a:solidFill>
                  <a:schemeClr val="bg2"/>
                </a:solidFill>
                <a:latin typeface="Abadi"/>
                <a:ea typeface="SF Pro" pitchFamily="2" charset="0"/>
                <a:cs typeface="SF Pro" pitchFamily="2" charset="0"/>
              </a:rPr>
              <a:t>09/28/2023</a:t>
            </a:r>
            <a:endParaRPr lang="en-US" dirty="0">
              <a:solidFill>
                <a:schemeClr val="bg2"/>
              </a:solidFill>
              <a:latin typeface="Abadi" panose="020B0604020104020204" pitchFamily="34" charset="0"/>
              <a:ea typeface="SF Pro" pitchFamily="2" charset="0"/>
              <a:cs typeface="SF Pro" pitchFamily="2" charset="0"/>
            </a:endParaRP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5662958" cy="4351338"/>
          </a:xfrm>
          <a:prstGeom prst="rect">
            <a:avLst/>
          </a:prstGeom>
        </p:spPr>
        <p:txBody>
          <a:bodyPr lIns="91440" tIns="45720" rIns="91440" bIns="45720" anchor="t"/>
          <a:lstStyle/>
          <a:p>
            <a:r>
              <a:rPr lang="en-US" sz="2200" dirty="0">
                <a:solidFill>
                  <a:schemeClr val="accent3">
                    <a:lumMod val="25000"/>
                  </a:schemeClr>
                </a:solidFill>
                <a:latin typeface="Abadi"/>
              </a:rPr>
              <a:t>The </a:t>
            </a:r>
            <a:r>
              <a:rPr lang="en-US" sz="2200" dirty="0" err="1">
                <a:solidFill>
                  <a:schemeClr val="accent3">
                    <a:lumMod val="25000"/>
                  </a:schemeClr>
                </a:solidFill>
                <a:latin typeface="Abadi"/>
              </a:rPr>
              <a:t>spaceX</a:t>
            </a:r>
            <a:r>
              <a:rPr lang="en-US" sz="2200" dirty="0">
                <a:solidFill>
                  <a:schemeClr val="accent3">
                    <a:lumMod val="25000"/>
                  </a:schemeClr>
                </a:solidFill>
                <a:latin typeface="Abadi"/>
              </a:rPr>
              <a:t> dataset from the API was pre-processed for clarity</a:t>
            </a:r>
          </a:p>
          <a:p>
            <a:r>
              <a:rPr lang="en-US" sz="2200" dirty="0">
                <a:solidFill>
                  <a:schemeClr val="accent3">
                    <a:lumMod val="25000"/>
                  </a:schemeClr>
                </a:solidFill>
                <a:latin typeface="Abadi"/>
              </a:rPr>
              <a:t>The number of launches per launch site and orbit were noted for future reference- these factors could potentially influence launch success</a:t>
            </a:r>
          </a:p>
          <a:p>
            <a:r>
              <a:rPr lang="en-US" sz="2200" dirty="0">
                <a:solidFill>
                  <a:schemeClr val="accent3">
                    <a:lumMod val="25000"/>
                  </a:schemeClr>
                </a:solidFill>
                <a:latin typeface="Abadi"/>
              </a:rPr>
              <a:t>Landing outcomes were then separated into success and failure, so that future models may utilize a binary pass/fail metric.</a:t>
            </a:r>
          </a:p>
          <a:p>
            <a:r>
              <a:rPr lang="en-US" sz="2200" dirty="0">
                <a:solidFill>
                  <a:schemeClr val="accent3">
                    <a:lumMod val="25000"/>
                  </a:schemeClr>
                </a:solidFill>
                <a:latin typeface="Abadi"/>
              </a:rPr>
              <a:t>GitHub URL for data wrangling is </a:t>
            </a:r>
            <a:r>
              <a:rPr lang="en-US" sz="2200" dirty="0">
                <a:solidFill>
                  <a:schemeClr val="accent3">
                    <a:lumMod val="25000"/>
                  </a:schemeClr>
                </a:solidFill>
                <a:latin typeface="Abadi"/>
                <a:hlinkClick r:id="rId3">
                  <a:extLst>
                    <a:ext uri="{A12FA001-AC4F-418D-AE19-62706E023703}">
                      <ahyp:hlinkClr xmlns:ahyp="http://schemas.microsoft.com/office/drawing/2018/hyperlinkcolor" val="tx"/>
                    </a:ext>
                  </a:extLst>
                </a:hlinkClick>
              </a:rPr>
              <a:t>here</a:t>
            </a:r>
          </a:p>
          <a:p>
            <a:endParaRPr lang="en-US"/>
          </a:p>
          <a:p>
            <a:endParaRPr lang="en-US"/>
          </a:p>
          <a:p>
            <a:endParaRPr lang="en-US"/>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pic>
        <p:nvPicPr>
          <p:cNvPr id="2" name="Picture 1" descr="A diagram of a business&#10;&#10;Description automatically generated">
            <a:extLst>
              <a:ext uri="{FF2B5EF4-FFF2-40B4-BE49-F238E27FC236}">
                <a16:creationId xmlns:a16="http://schemas.microsoft.com/office/drawing/2014/main" id="{EDB89FF9-A529-69B2-270A-A3B4BF946DA1}"/>
              </a:ext>
            </a:extLst>
          </p:cNvPr>
          <p:cNvPicPr>
            <a:picLocks noChangeAspect="1"/>
          </p:cNvPicPr>
          <p:nvPr/>
        </p:nvPicPr>
        <p:blipFill>
          <a:blip r:embed="rId4"/>
          <a:stretch>
            <a:fillRect/>
          </a:stretch>
        </p:blipFill>
        <p:spPr>
          <a:xfrm>
            <a:off x="7778011" y="1826159"/>
            <a:ext cx="1419225" cy="3733800"/>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Plotted the relationship between payload and launch site vs flight number, to see how these characteristics changed with each launch.</a:t>
            </a:r>
            <a:endParaRPr lang="en-US" dirty="0">
              <a:solidFill>
                <a:schemeClr val="accent3">
                  <a:lumMod val="25000"/>
                </a:schemeClr>
              </a:solidFill>
            </a:endParaRPr>
          </a:p>
          <a:p>
            <a:pPr>
              <a:lnSpc>
                <a:spcPct val="100000"/>
              </a:lnSpc>
              <a:spcBef>
                <a:spcPts val="1400"/>
              </a:spcBef>
            </a:pPr>
            <a:r>
              <a:rPr lang="en-US" sz="2200" dirty="0">
                <a:solidFill>
                  <a:schemeClr val="accent3">
                    <a:lumMod val="25000"/>
                  </a:schemeClr>
                </a:solidFill>
                <a:latin typeface="Abadi"/>
              </a:rPr>
              <a:t>Separated launch sites to compare how the payloads are spread between launch sites and checked for orbit influences success rate.</a:t>
            </a:r>
          </a:p>
          <a:p>
            <a:pPr>
              <a:lnSpc>
                <a:spcPct val="100000"/>
              </a:lnSpc>
              <a:spcBef>
                <a:spcPts val="1400"/>
              </a:spcBef>
            </a:pPr>
            <a:r>
              <a:rPr lang="en-US" sz="2200" dirty="0">
                <a:solidFill>
                  <a:schemeClr val="accent3">
                    <a:lumMod val="25000"/>
                  </a:schemeClr>
                </a:solidFill>
                <a:latin typeface="Abadi"/>
              </a:rPr>
              <a:t>Compared payload mass and flight number to orbit, with color based on success status, checking to see if success rate depends on these factors when combined with orbit. Noted that Polar, LEO, and ISS had superior landing rates for heavy payloads.</a:t>
            </a:r>
          </a:p>
          <a:p>
            <a:pPr>
              <a:lnSpc>
                <a:spcPct val="100000"/>
              </a:lnSpc>
              <a:spcBef>
                <a:spcPts val="1400"/>
              </a:spcBef>
            </a:pPr>
            <a:r>
              <a:rPr lang="en-US" sz="2200" dirty="0">
                <a:solidFill>
                  <a:schemeClr val="accent3">
                    <a:lumMod val="25000"/>
                  </a:schemeClr>
                </a:solidFill>
                <a:latin typeface="Abadi"/>
              </a:rPr>
              <a:t>Finally, checked overall success rate over time- it has been increasing</a:t>
            </a:r>
          </a:p>
          <a:p>
            <a:pPr>
              <a:lnSpc>
                <a:spcPct val="100000"/>
              </a:lnSpc>
              <a:spcBef>
                <a:spcPts val="1400"/>
              </a:spcBef>
            </a:pPr>
            <a:r>
              <a:rPr lang="en-US" sz="2200" dirty="0">
                <a:solidFill>
                  <a:schemeClr val="accent3">
                    <a:lumMod val="25000"/>
                  </a:schemeClr>
                </a:solidFill>
                <a:ea typeface="+mn-lt"/>
                <a:cs typeface="+mn-lt"/>
                <a:hlinkClick r:id="rId3"/>
              </a:rPr>
              <a:t>Link to EDA notebook on </a:t>
            </a:r>
            <a:r>
              <a:rPr lang="en-US" sz="2200" dirty="0">
                <a:solidFill>
                  <a:schemeClr val="accent3">
                    <a:lumMod val="25000"/>
                  </a:schemeClr>
                </a:solidFill>
                <a:ea typeface="+mn-lt"/>
                <a:cs typeface="+mn-lt"/>
                <a:hlinkClick r:id="rId3">
                  <a:extLst>
                    <a:ext uri="{A12FA001-AC4F-418D-AE19-62706E023703}">
                      <ahyp:hlinkClr xmlns:ahyp="http://schemas.microsoft.com/office/drawing/2018/hyperlinkcolor" val="tx"/>
                    </a:ext>
                  </a:extLst>
                </a:hlinkClick>
              </a:rPr>
              <a:t>github</a:t>
            </a:r>
            <a:endParaRPr lang="en-US" sz="2200">
              <a:solidFill>
                <a:schemeClr val="accent3">
                  <a:lumMod val="25000"/>
                </a:schemeClr>
              </a:solidFill>
              <a:ea typeface="+mn-lt"/>
              <a:cs typeface="+mn-lt"/>
            </a:endParaRPr>
          </a:p>
          <a:p>
            <a:endParaRPr lang="en-US"/>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The first several queries were highly exploratory and only really intended to get a grasp of the data represented in the table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The next two queries the sum of payload mass for all NASA launches, and the average Falcon 9 v1.1 payload mass.</a:t>
            </a:r>
          </a:p>
          <a:p>
            <a:pPr>
              <a:lnSpc>
                <a:spcPct val="100000"/>
              </a:lnSpc>
              <a:spcBef>
                <a:spcPts val="1400"/>
              </a:spcBef>
            </a:pPr>
            <a:r>
              <a:rPr lang="en-US" sz="2200" dirty="0">
                <a:solidFill>
                  <a:schemeClr val="accent3">
                    <a:lumMod val="25000"/>
                  </a:schemeClr>
                </a:solidFill>
                <a:latin typeface="Abadi"/>
              </a:rPr>
              <a:t>Then queries found the first successful landing date and a list of Falcon 9 booster versions. This was followed with a count of successful and failed landings, and then a listing of versions which carried the maximum noted payload.</a:t>
            </a:r>
          </a:p>
          <a:p>
            <a:pPr>
              <a:lnSpc>
                <a:spcPct val="100000"/>
              </a:lnSpc>
              <a:spcBef>
                <a:spcPts val="1400"/>
              </a:spcBef>
            </a:pPr>
            <a:r>
              <a:rPr lang="en-US" sz="2200" dirty="0">
                <a:solidFill>
                  <a:schemeClr val="accent3">
                    <a:lumMod val="25000"/>
                  </a:schemeClr>
                </a:solidFill>
                <a:latin typeface="Abadi"/>
              </a:rPr>
              <a:t>The final two queries listed the landing outcomes for 2015, followed by a ranked count of outcomes between 2010 and 2017.</a:t>
            </a:r>
          </a:p>
          <a:p>
            <a:pPr>
              <a:lnSpc>
                <a:spcPct val="100000"/>
              </a:lnSpc>
              <a:spcBef>
                <a:spcPts val="1400"/>
              </a:spcBef>
            </a:pPr>
            <a:r>
              <a:rPr lang="en-US" sz="2200" dirty="0">
                <a:solidFill>
                  <a:schemeClr val="accent3">
                    <a:lumMod val="25000"/>
                  </a:schemeClr>
                </a:solidFill>
                <a:latin typeface="Abadi"/>
              </a:rPr>
              <a:t>The GitHub URL for EDA with SQL notebook is </a:t>
            </a:r>
            <a:r>
              <a:rPr lang="en-US" sz="2200" dirty="0">
                <a:solidFill>
                  <a:schemeClr val="accent3">
                    <a:lumMod val="25000"/>
                  </a:schemeClr>
                </a:solidFill>
                <a:latin typeface="Abadi"/>
                <a:hlinkClick r:id="rId3">
                  <a:extLst>
                    <a:ext uri="{A12FA001-AC4F-418D-AE19-62706E023703}">
                      <ahyp:hlinkClr xmlns:ahyp="http://schemas.microsoft.com/office/drawing/2018/hyperlinkcolor" val="tx"/>
                    </a:ext>
                  </a:extLst>
                </a:hlinkClick>
              </a:rPr>
              <a:t>here</a:t>
            </a:r>
            <a:endParaRPr lang="en-US" sz="2200">
              <a:solidFill>
                <a:schemeClr val="accent3">
                  <a:lumMod val="25000"/>
                </a:schemeClr>
              </a:solidFill>
              <a:ea typeface="+mn-lt"/>
              <a:cs typeface="+mn-lt"/>
            </a:endParaRPr>
          </a:p>
          <a:p>
            <a:endParaRPr lang="en-US"/>
          </a:p>
          <a:p>
            <a:endParaRPr lang="en-US"/>
          </a:p>
          <a:p>
            <a:endParaRPr lang="en-US"/>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First, all launch sites were marked on a map, giving a visual representation of where the SpaceX launches have been </a:t>
            </a:r>
            <a:r>
              <a:rPr lang="en-US" sz="2200" dirty="0" err="1">
                <a:solidFill>
                  <a:schemeClr val="accent3">
                    <a:lumMod val="25000"/>
                  </a:schemeClr>
                </a:solidFill>
                <a:latin typeface="Abadi"/>
              </a:rPr>
              <a:t>occuring</a:t>
            </a:r>
            <a:r>
              <a:rPr lang="en-US" sz="2200" dirty="0">
                <a:solidFill>
                  <a:schemeClr val="accent3">
                    <a:lumMod val="25000"/>
                  </a:schemeClr>
                </a:solidFill>
                <a:latin typeface="Abadi"/>
              </a:rPr>
              <a:t>.</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Then, the success and failures for each site were marked, showing where each outcome tends to occur in a visual manner</a:t>
            </a:r>
          </a:p>
          <a:p>
            <a:pPr>
              <a:lnSpc>
                <a:spcPct val="100000"/>
              </a:lnSpc>
              <a:spcBef>
                <a:spcPts val="1400"/>
              </a:spcBef>
            </a:pPr>
            <a:r>
              <a:rPr lang="en-US" sz="2200" dirty="0">
                <a:solidFill>
                  <a:schemeClr val="accent3">
                    <a:lumMod val="25000"/>
                  </a:schemeClr>
                </a:solidFill>
                <a:latin typeface="Abadi"/>
              </a:rPr>
              <a:t>Finally, the distance between a launch site and nearby supported infrastructure was noted as this ease of access may have an impact of success rate</a:t>
            </a:r>
          </a:p>
          <a:p>
            <a:pPr>
              <a:lnSpc>
                <a:spcPct val="100000"/>
              </a:lnSpc>
              <a:spcBef>
                <a:spcPts val="1400"/>
              </a:spcBef>
            </a:pPr>
            <a:r>
              <a:rPr lang="en-US" sz="2200" dirty="0">
                <a:solidFill>
                  <a:schemeClr val="accent3">
                    <a:lumMod val="25000"/>
                  </a:schemeClr>
                </a:solidFill>
                <a:latin typeface="Abadi"/>
              </a:rPr>
              <a:t>GitHub URL for the Folium map is </a:t>
            </a:r>
            <a:r>
              <a:rPr lang="en-US" sz="2200" dirty="0">
                <a:solidFill>
                  <a:schemeClr val="accent3">
                    <a:lumMod val="25000"/>
                  </a:schemeClr>
                </a:solidFill>
                <a:latin typeface="Abadi"/>
                <a:hlinkClick r:id="rId3">
                  <a:extLst>
                    <a:ext uri="{A12FA001-AC4F-418D-AE19-62706E023703}">
                      <ahyp:hlinkClr xmlns:ahyp="http://schemas.microsoft.com/office/drawing/2018/hyperlinkcolor" val="tx"/>
                    </a:ext>
                  </a:extLst>
                </a:hlinkClick>
              </a:rPr>
              <a:t>here</a:t>
            </a:r>
            <a:r>
              <a:rPr lang="en-US" sz="2200" dirty="0">
                <a:solidFill>
                  <a:schemeClr val="accent3">
                    <a:lumMod val="25000"/>
                  </a:schemeClr>
                </a:solidFill>
                <a:latin typeface="Abadi"/>
              </a:rPr>
              <a:t>, but note that you may need to trust the notebook </a:t>
            </a:r>
            <a:r>
              <a:rPr lang="en-US" sz="2200">
                <a:solidFill>
                  <a:schemeClr val="accent3">
                    <a:lumMod val="25000"/>
                  </a:schemeClr>
                </a:solidFill>
                <a:latin typeface="Abadi"/>
              </a:rPr>
              <a:t>to</a:t>
            </a:r>
            <a:r>
              <a:rPr lang="en-US" sz="2200" dirty="0">
                <a:solidFill>
                  <a:schemeClr val="accent3">
                    <a:lumMod val="25000"/>
                  </a:schemeClr>
                </a:solidFill>
                <a:latin typeface="Abadi"/>
              </a:rPr>
              <a:t> have the folium maps show for you</a:t>
            </a:r>
          </a:p>
          <a:p>
            <a:endParaRPr lang="en-US"/>
          </a:p>
          <a:p>
            <a:endParaRPr lang="en-US"/>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fontScale="92500" lnSpcReduction="20000"/>
          </a:bodyPr>
          <a:lstStyle/>
          <a:p>
            <a:pPr>
              <a:lnSpc>
                <a:spcPct val="100000"/>
              </a:lnSpc>
              <a:spcBef>
                <a:spcPts val="1400"/>
              </a:spcBef>
            </a:pPr>
            <a:r>
              <a:rPr lang="en-US" sz="2200" dirty="0">
                <a:solidFill>
                  <a:schemeClr val="accent3">
                    <a:lumMod val="25000"/>
                  </a:schemeClr>
                </a:solidFill>
                <a:latin typeface="Abadi"/>
              </a:rPr>
              <a:t>The dashboard shows two charts- a pie chart of success count by site, and a scatter chart that gives payload mass vs launch site, with success class colored for each instance.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The pie chart allows for easy comparison of success counts between launch sites and gives an idea of which sites have the most success.</a:t>
            </a:r>
          </a:p>
          <a:p>
            <a:pPr>
              <a:lnSpc>
                <a:spcPct val="100000"/>
              </a:lnSpc>
              <a:spcBef>
                <a:spcPts val="1400"/>
              </a:spcBef>
            </a:pPr>
            <a:r>
              <a:rPr lang="en-US" sz="2200" dirty="0">
                <a:solidFill>
                  <a:schemeClr val="accent3">
                    <a:lumMod val="25000"/>
                  </a:schemeClr>
                </a:solidFill>
                <a:latin typeface="Abadi"/>
              </a:rPr>
              <a:t>The second chart allows for zeroing in on success rates for each site as determined by payload carried. The slider allows for fine-tuning of the visualization to focus on desired payload range.</a:t>
            </a:r>
          </a:p>
          <a:p>
            <a:pPr>
              <a:lnSpc>
                <a:spcPct val="100000"/>
              </a:lnSpc>
              <a:spcBef>
                <a:spcPts val="1400"/>
              </a:spcBef>
            </a:pPr>
            <a:r>
              <a:rPr lang="en-US" sz="2200" dirty="0">
                <a:solidFill>
                  <a:schemeClr val="accent3">
                    <a:lumMod val="25000"/>
                  </a:schemeClr>
                </a:solidFill>
                <a:latin typeface="Abadi"/>
              </a:rPr>
              <a:t>When the two graphs are combined, a user can see how much of an overall site's success count is represented by a given payload range, and how the overall rate may change with differing payloads.</a:t>
            </a:r>
          </a:p>
          <a:p>
            <a:pPr>
              <a:lnSpc>
                <a:spcPct val="100000"/>
              </a:lnSpc>
              <a:spcBef>
                <a:spcPts val="1400"/>
              </a:spcBef>
            </a:pPr>
            <a:r>
              <a:rPr lang="en-US" sz="2200" dirty="0">
                <a:solidFill>
                  <a:schemeClr val="accent3">
                    <a:lumMod val="25000"/>
                  </a:schemeClr>
                </a:solidFill>
                <a:latin typeface="Abadi"/>
              </a:rPr>
              <a:t>The GitHub for the </a:t>
            </a:r>
            <a:r>
              <a:rPr lang="en-US" sz="2200" dirty="0" err="1">
                <a:solidFill>
                  <a:schemeClr val="accent3">
                    <a:lumMod val="25000"/>
                  </a:schemeClr>
                </a:solidFill>
                <a:latin typeface="Abadi"/>
              </a:rPr>
              <a:t>plotly</a:t>
            </a:r>
            <a:r>
              <a:rPr lang="en-US" sz="2200" dirty="0">
                <a:solidFill>
                  <a:schemeClr val="accent3">
                    <a:lumMod val="25000"/>
                  </a:schemeClr>
                </a:solidFill>
                <a:latin typeface="Abadi"/>
              </a:rPr>
              <a:t> dashboard is </a:t>
            </a:r>
            <a:r>
              <a:rPr lang="en-US" sz="2200" dirty="0">
                <a:solidFill>
                  <a:schemeClr val="accent3">
                    <a:lumMod val="25000"/>
                  </a:schemeClr>
                </a:solidFill>
                <a:latin typeface="Abadi"/>
                <a:hlinkClick r:id="rId3">
                  <a:extLst>
                    <a:ext uri="{A12FA001-AC4F-418D-AE19-62706E023703}">
                      <ahyp:hlinkClr xmlns:ahyp="http://schemas.microsoft.com/office/drawing/2018/hyperlinkcolor" val="tx"/>
                    </a:ext>
                  </a:extLst>
                </a:hlinkClick>
              </a:rPr>
              <a:t>here</a:t>
            </a:r>
            <a:r>
              <a:rPr lang="en-US" sz="2200" dirty="0">
                <a:solidFill>
                  <a:schemeClr val="accent3">
                    <a:lumMod val="25000"/>
                  </a:schemeClr>
                </a:solidFill>
                <a:latin typeface="Abadi"/>
              </a:rPr>
              <a:t>. As this is not a notebook, some work may be needed to visually see the outcome</a:t>
            </a:r>
          </a:p>
          <a:p>
            <a:endParaRPr lang="en-US"/>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7029551" cy="4351338"/>
          </a:xfrm>
          <a:prstGeom prst="rect">
            <a:avLst/>
          </a:prstGeom>
        </p:spPr>
        <p:txBody>
          <a:bodyPr lIns="91440" tIns="45720" rIns="91440" bIns="45720" anchor="t">
            <a:normAutofit fontScale="92500" lnSpcReduction="20000"/>
          </a:bodyPr>
          <a:lstStyle/>
          <a:p>
            <a:pPr>
              <a:lnSpc>
                <a:spcPct val="100000"/>
              </a:lnSpc>
              <a:spcBef>
                <a:spcPts val="1400"/>
              </a:spcBef>
            </a:pPr>
            <a:r>
              <a:rPr lang="en-US" sz="2200" dirty="0">
                <a:solidFill>
                  <a:schemeClr val="accent3">
                    <a:lumMod val="25000"/>
                  </a:schemeClr>
                </a:solidFill>
                <a:latin typeface="Abadi"/>
              </a:rPr>
              <a:t>The </a:t>
            </a:r>
            <a:r>
              <a:rPr lang="en-US" sz="2200" err="1">
                <a:solidFill>
                  <a:schemeClr val="accent3">
                    <a:lumMod val="25000"/>
                  </a:schemeClr>
                </a:solidFill>
                <a:latin typeface="Abadi"/>
              </a:rPr>
              <a:t>sklearn</a:t>
            </a:r>
            <a:r>
              <a:rPr lang="en-US" sz="2200" dirty="0">
                <a:solidFill>
                  <a:schemeClr val="accent3">
                    <a:lumMod val="25000"/>
                  </a:schemeClr>
                </a:solidFill>
                <a:latin typeface="Abadi"/>
              </a:rPr>
              <a:t> library was used to generate models for various types of classification using a train/test data split of 80%/</a:t>
            </a:r>
            <a:r>
              <a:rPr lang="en-US" sz="2200" dirty="0">
                <a:solidFill>
                  <a:schemeClr val="accent3">
                    <a:lumMod val="25000"/>
                  </a:schemeClr>
                </a:solidFill>
                <a:ea typeface="+mn-lt"/>
                <a:cs typeface="+mn-lt"/>
              </a:rPr>
              <a:t>20%</a:t>
            </a:r>
          </a:p>
          <a:p>
            <a:pPr>
              <a:lnSpc>
                <a:spcPct val="100000"/>
              </a:lnSpc>
              <a:spcBef>
                <a:spcPts val="1400"/>
              </a:spcBef>
            </a:pPr>
            <a:r>
              <a:rPr lang="en-US" sz="2200" dirty="0">
                <a:solidFill>
                  <a:schemeClr val="accent3">
                    <a:lumMod val="25000"/>
                  </a:schemeClr>
                </a:solidFill>
                <a:ea typeface="+mn-lt"/>
                <a:cs typeface="+mn-lt"/>
              </a:rPr>
              <a:t>The </a:t>
            </a:r>
            <a:r>
              <a:rPr lang="en-US" sz="2200" err="1">
                <a:solidFill>
                  <a:schemeClr val="accent3">
                    <a:lumMod val="25000"/>
                  </a:schemeClr>
                </a:solidFill>
                <a:ea typeface="+mn-lt"/>
                <a:cs typeface="+mn-lt"/>
              </a:rPr>
              <a:t>GridSearchCV</a:t>
            </a:r>
            <a:r>
              <a:rPr lang="en-US" sz="2200" dirty="0">
                <a:solidFill>
                  <a:schemeClr val="accent3">
                    <a:lumMod val="25000"/>
                  </a:schemeClr>
                </a:solidFill>
                <a:ea typeface="+mn-lt"/>
                <a:cs typeface="+mn-lt"/>
              </a:rPr>
              <a:t> method was used to determine the best hyperparameters for each model</a:t>
            </a:r>
          </a:p>
          <a:p>
            <a:pPr>
              <a:lnSpc>
                <a:spcPct val="100000"/>
              </a:lnSpc>
              <a:spcBef>
                <a:spcPts val="1400"/>
              </a:spcBef>
            </a:pPr>
            <a:r>
              <a:rPr lang="en-US" sz="2200" dirty="0">
                <a:solidFill>
                  <a:schemeClr val="accent3">
                    <a:lumMod val="25000"/>
                  </a:schemeClr>
                </a:solidFill>
                <a:ea typeface="+mn-lt"/>
                <a:cs typeface="+mn-lt"/>
              </a:rPr>
              <a:t>Using accuracy score on both testing and training data, as well as a confusion matrix, allowed for quick comparison between models.</a:t>
            </a:r>
          </a:p>
          <a:p>
            <a:pPr>
              <a:lnSpc>
                <a:spcPct val="100000"/>
              </a:lnSpc>
              <a:spcBef>
                <a:spcPts val="1400"/>
              </a:spcBef>
            </a:pPr>
            <a:r>
              <a:rPr lang="en-US" sz="2200" dirty="0">
                <a:solidFill>
                  <a:schemeClr val="accent3">
                    <a:lumMod val="25000"/>
                  </a:schemeClr>
                </a:solidFill>
                <a:ea typeface="+mn-lt"/>
                <a:cs typeface="+mn-lt"/>
              </a:rPr>
              <a:t>Ultimately, in what was probably user error each model had the same test score. However, the decision tree had the highest score for training data, and since is the one difference, decision tree is probably the best model.</a:t>
            </a:r>
            <a:endParaRPr lang="en-US" sz="2200" dirty="0">
              <a:solidFill>
                <a:schemeClr val="accent3">
                  <a:lumMod val="25000"/>
                </a:schemeClr>
              </a:solidFill>
              <a:latin typeface="Calibri"/>
              <a:cs typeface="Calibri"/>
            </a:endParaRPr>
          </a:p>
          <a:p>
            <a:pPr>
              <a:lnSpc>
                <a:spcPct val="100000"/>
              </a:lnSpc>
              <a:spcBef>
                <a:spcPts val="1400"/>
              </a:spcBef>
            </a:pPr>
            <a:r>
              <a:rPr lang="en-US" sz="2200" dirty="0">
                <a:solidFill>
                  <a:schemeClr val="accent3">
                    <a:lumMod val="25000"/>
                  </a:schemeClr>
                </a:solidFill>
                <a:latin typeface="Abadi"/>
                <a:hlinkClick r:id="rId3">
                  <a:extLst>
                    <a:ext uri="{A12FA001-AC4F-418D-AE19-62706E023703}">
                      <ahyp:hlinkClr xmlns:ahyp="http://schemas.microsoft.com/office/drawing/2018/hyperlinkcolor" val="tx"/>
                    </a:ext>
                  </a:extLst>
                </a:hlinkClick>
              </a:rPr>
              <a:t>Here</a:t>
            </a:r>
            <a:r>
              <a:rPr lang="en-US" sz="2200" dirty="0">
                <a:solidFill>
                  <a:schemeClr val="accent3">
                    <a:lumMod val="25000"/>
                  </a:schemeClr>
                </a:solidFill>
                <a:latin typeface="Abadi"/>
              </a:rPr>
              <a:t> is the lab- feel free to leave a </a:t>
            </a:r>
            <a:r>
              <a:rPr lang="en-US" sz="2200" dirty="0" err="1">
                <a:solidFill>
                  <a:schemeClr val="accent3">
                    <a:lumMod val="25000"/>
                  </a:schemeClr>
                </a:solidFill>
                <a:latin typeface="Abadi"/>
              </a:rPr>
              <a:t>commment</a:t>
            </a:r>
            <a:r>
              <a:rPr lang="en-US" sz="2200" dirty="0">
                <a:solidFill>
                  <a:schemeClr val="accent3">
                    <a:lumMod val="25000"/>
                  </a:schemeClr>
                </a:solidFill>
                <a:latin typeface="Abadi"/>
              </a:rPr>
              <a:t> about this issue</a:t>
            </a:r>
          </a:p>
          <a:p>
            <a:endParaRPr lang="en-US"/>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pic>
        <p:nvPicPr>
          <p:cNvPr id="2" name="Picture 1" descr="A diagram of a program&#10;&#10;Description automatically generated">
            <a:extLst>
              <a:ext uri="{FF2B5EF4-FFF2-40B4-BE49-F238E27FC236}">
                <a16:creationId xmlns:a16="http://schemas.microsoft.com/office/drawing/2014/main" id="{B4D74258-77E4-6236-6F26-C73B3220A571}"/>
              </a:ext>
            </a:extLst>
          </p:cNvPr>
          <p:cNvPicPr>
            <a:picLocks noChangeAspect="1"/>
          </p:cNvPicPr>
          <p:nvPr/>
        </p:nvPicPr>
        <p:blipFill>
          <a:blip r:embed="rId4"/>
          <a:stretch>
            <a:fillRect/>
          </a:stretch>
        </p:blipFill>
        <p:spPr>
          <a:xfrm>
            <a:off x="8248055" y="1613026"/>
            <a:ext cx="1648541" cy="4416582"/>
          </a:xfrm>
          <a:prstGeom prst="rect">
            <a:avLst/>
          </a:prstGeom>
        </p:spPr>
      </p:pic>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6792396" cy="4717612"/>
          </a:xfrm>
          <a:prstGeom prst="rect">
            <a:avLst/>
          </a:prstGeom>
        </p:spPr>
        <p:txBody>
          <a:bodyPr vert="horz" lIns="91440" tIns="45720" rIns="91440" bIns="45720" rtlCol="0" anchor="t">
            <a:normAutofit fontScale="77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Orbit, payload mass, and launch site are all predictors for a successful landing. The best orbits were ones where the orbit is highly circular and predictable, or ones where the satellite is easy to monitor (VLEO). The difference between PO and SSO, despite being ostensibly similar orbits, suggests regularity contributes to success rate. The flight number and time also corresponded to success, as experience with launches helps ensure a proper landing. </a:t>
            </a:r>
            <a:endParaRPr lang="en-US" dirty="0">
              <a:solidFill>
                <a:schemeClr val="accent3">
                  <a:lumMod val="25000"/>
                </a:schemeClr>
              </a:solidFill>
            </a:endParaRPr>
          </a:p>
          <a:p>
            <a:pPr>
              <a:lnSpc>
                <a:spcPct val="100000"/>
              </a:lnSpc>
              <a:spcBef>
                <a:spcPts val="1400"/>
              </a:spcBef>
            </a:pPr>
            <a:r>
              <a:rPr lang="en-US" sz="2200" dirty="0">
                <a:solidFill>
                  <a:schemeClr val="accent3">
                    <a:lumMod val="25000"/>
                  </a:schemeClr>
                </a:solidFill>
                <a:latin typeface="Abadi"/>
              </a:rPr>
              <a:t>In the SQL data analysis, ground landings were more successful than ocean landings, and most launches were on the lighter end. Most launches during the observed time were lighter, likely due to cost and complication. The heavier payloads did still land frequently, so some other metric is likely why they are fewer in number.</a:t>
            </a:r>
          </a:p>
          <a:p>
            <a:pPr>
              <a:lnSpc>
                <a:spcPct val="100000"/>
              </a:lnSpc>
              <a:spcBef>
                <a:spcPts val="1400"/>
              </a:spcBef>
            </a:pPr>
            <a:r>
              <a:rPr lang="en-US" sz="2200" dirty="0">
                <a:solidFill>
                  <a:schemeClr val="accent3">
                    <a:lumMod val="25000"/>
                  </a:schemeClr>
                </a:solidFill>
                <a:latin typeface="Abadi"/>
              </a:rPr>
              <a:t>To the right is a screenshot of the SpaceX launch records dashboard, which allows for easy visualization of total success launches by site, and correlation between payload and success for any or all site(s)</a:t>
            </a:r>
          </a:p>
          <a:p>
            <a:pPr>
              <a:lnSpc>
                <a:spcPct val="100000"/>
              </a:lnSpc>
              <a:spcBef>
                <a:spcPts val="1400"/>
              </a:spcBef>
            </a:pPr>
            <a:r>
              <a:rPr lang="en-US" sz="2200" dirty="0">
                <a:solidFill>
                  <a:schemeClr val="accent3">
                    <a:lumMod val="25000"/>
                  </a:schemeClr>
                </a:solidFill>
                <a:latin typeface="Abadi"/>
              </a:rPr>
              <a:t>All the models appeared to operate similarly on the test data, though this may be user error. Of the tested models, the decision tree worked best of the training data.</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a:xfrm>
            <a:off x="8647783" y="5690628"/>
            <a:ext cx="2743200" cy="401638"/>
          </a:xfrm>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pic>
        <p:nvPicPr>
          <p:cNvPr id="2" name="Picture 1" descr="A screenshot of a computer&#10;&#10;Description automatically generated">
            <a:extLst>
              <a:ext uri="{FF2B5EF4-FFF2-40B4-BE49-F238E27FC236}">
                <a16:creationId xmlns:a16="http://schemas.microsoft.com/office/drawing/2014/main" id="{BCB73A9F-D5CE-03EA-83DD-5FB730370BD8}"/>
              </a:ext>
            </a:extLst>
          </p:cNvPr>
          <p:cNvPicPr>
            <a:picLocks noChangeAspect="1"/>
          </p:cNvPicPr>
          <p:nvPr/>
        </p:nvPicPr>
        <p:blipFill>
          <a:blip r:embed="rId4"/>
          <a:stretch>
            <a:fillRect/>
          </a:stretch>
        </p:blipFill>
        <p:spPr>
          <a:xfrm>
            <a:off x="7512818" y="1920280"/>
            <a:ext cx="4091353" cy="3762692"/>
          </a:xfrm>
          <a:prstGeom prst="rect">
            <a:avLst/>
          </a:prstGeom>
        </p:spPr>
      </p:pic>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3" y="3899597"/>
            <a:ext cx="10128721" cy="1969391"/>
          </a:xfrm>
          <a:prstGeom prst="rect">
            <a:avLst/>
          </a:prstGeom>
        </p:spPr>
        <p:txBody>
          <a:bodyPr lIns="91440" tIns="45720" rIns="91440" bIns="45720" anchor="t">
            <a:normAutofit/>
          </a:bodyPr>
          <a:lstStyle/>
          <a:p>
            <a:pPr marL="0" indent="0">
              <a:lnSpc>
                <a:spcPct val="100000"/>
              </a:lnSpc>
              <a:spcBef>
                <a:spcPts val="1400"/>
              </a:spcBef>
              <a:buNone/>
            </a:pPr>
            <a:r>
              <a:rPr lang="en-CA" sz="2200" dirty="0">
                <a:solidFill>
                  <a:schemeClr val="accent3">
                    <a:lumMod val="25000"/>
                  </a:schemeClr>
                </a:solidFill>
                <a:latin typeface="Abadi"/>
              </a:rPr>
              <a:t>One launch site was largely used for early flights, before bringing up two more. The VAFB was no longer used after flight ~70, likely due to its location on the opposite side of the USA from the other two sites</a:t>
            </a:r>
            <a:endParaRPr lang="en-CA"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2" name="Picture 1" descr="A graph with orange and blue dots&#10;&#10;Description automatically generated">
            <a:extLst>
              <a:ext uri="{FF2B5EF4-FFF2-40B4-BE49-F238E27FC236}">
                <a16:creationId xmlns:a16="http://schemas.microsoft.com/office/drawing/2014/main" id="{25A58792-4D46-558B-84A1-2C257BE2BCF4}"/>
              </a:ext>
            </a:extLst>
          </p:cNvPr>
          <p:cNvPicPr>
            <a:picLocks noChangeAspect="1"/>
          </p:cNvPicPr>
          <p:nvPr/>
        </p:nvPicPr>
        <p:blipFill>
          <a:blip r:embed="rId3"/>
          <a:stretch>
            <a:fillRect/>
          </a:stretch>
        </p:blipFill>
        <p:spPr>
          <a:xfrm>
            <a:off x="914400" y="1602887"/>
            <a:ext cx="10539045" cy="214497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3978943"/>
            <a:ext cx="9718413" cy="1902402"/>
          </a:xfrm>
          <a:prstGeom prst="rect">
            <a:avLst/>
          </a:prstGeom>
        </p:spPr>
        <p:txBody>
          <a:bodyPr lIns="91440" tIns="45720" rIns="91440" bIns="45720" anchor="t">
            <a:normAutofit/>
          </a:bodyPr>
          <a:lstStyle/>
          <a:p>
            <a:pPr>
              <a:lnSpc>
                <a:spcPct val="100000"/>
              </a:lnSpc>
              <a:spcBef>
                <a:spcPts val="1400"/>
              </a:spcBef>
            </a:pPr>
            <a:r>
              <a:rPr lang="en-CA" sz="2200" dirty="0">
                <a:solidFill>
                  <a:schemeClr val="accent3">
                    <a:lumMod val="25000"/>
                  </a:schemeClr>
                </a:solidFill>
                <a:latin typeface="Abadi"/>
              </a:rPr>
              <a:t>Certain launch sites have higher success rates, with high payloads showing a higher overall success rate.</a:t>
            </a:r>
            <a:endParaRPr lang="en-CA" sz="2200" dirty="0">
              <a:solidFill>
                <a:schemeClr val="accent3">
                  <a:lumMod val="25000"/>
                </a:schemeClr>
              </a:solidFill>
              <a:latin typeface="Abadi" panose="020B0604020104020204" pitchFamily="34" charset="0"/>
            </a:endParaRPr>
          </a:p>
          <a:p>
            <a:pPr>
              <a:lnSpc>
                <a:spcPct val="100000"/>
              </a:lnSpc>
              <a:spcBef>
                <a:spcPts val="1400"/>
              </a:spcBef>
            </a:pPr>
            <a:r>
              <a:rPr lang="en-CA" sz="2200" dirty="0">
                <a:solidFill>
                  <a:schemeClr val="accent3">
                    <a:lumMod val="25000"/>
                  </a:schemeClr>
                </a:solidFill>
                <a:latin typeface="Abadi"/>
              </a:rPr>
              <a:t>Low to medium payloads have varying success rate, with every launch site holding a moderate success rate in this range. </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2" name="Picture 1">
            <a:extLst>
              <a:ext uri="{FF2B5EF4-FFF2-40B4-BE49-F238E27FC236}">
                <a16:creationId xmlns:a16="http://schemas.microsoft.com/office/drawing/2014/main" id="{80AB751E-5AAB-2539-630F-31DC8B5BCE24}"/>
              </a:ext>
            </a:extLst>
          </p:cNvPr>
          <p:cNvPicPr>
            <a:picLocks noChangeAspect="1"/>
          </p:cNvPicPr>
          <p:nvPr/>
        </p:nvPicPr>
        <p:blipFill>
          <a:blip r:embed="rId3"/>
          <a:stretch>
            <a:fillRect/>
          </a:stretch>
        </p:blipFill>
        <p:spPr>
          <a:xfrm>
            <a:off x="772048" y="1534947"/>
            <a:ext cx="10279462" cy="175331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 – slide 3</a:t>
            </a:r>
            <a:endParaRPr lang="en-US" dirty="0"/>
          </a:p>
          <a:p>
            <a:pPr>
              <a:lnSpc>
                <a:spcPct val="100000"/>
              </a:lnSpc>
              <a:spcBef>
                <a:spcPts val="1400"/>
              </a:spcBef>
            </a:pPr>
            <a:r>
              <a:rPr lang="en-US" sz="2200" dirty="0">
                <a:solidFill>
                  <a:schemeClr val="accent3">
                    <a:lumMod val="25000"/>
                  </a:schemeClr>
                </a:solidFill>
                <a:latin typeface="Abadi"/>
              </a:rPr>
              <a:t>Introduction – slide 4</a:t>
            </a:r>
          </a:p>
          <a:p>
            <a:pPr>
              <a:lnSpc>
                <a:spcPct val="100000"/>
              </a:lnSpc>
              <a:spcBef>
                <a:spcPts val="1400"/>
              </a:spcBef>
            </a:pPr>
            <a:r>
              <a:rPr lang="en-US" sz="2200" dirty="0">
                <a:solidFill>
                  <a:schemeClr val="accent3">
                    <a:lumMod val="25000"/>
                  </a:schemeClr>
                </a:solidFill>
                <a:latin typeface="Abadi"/>
              </a:rPr>
              <a:t>Methodology – slide 5-15</a:t>
            </a:r>
          </a:p>
          <a:p>
            <a:pPr>
              <a:lnSpc>
                <a:spcPct val="100000"/>
              </a:lnSpc>
              <a:spcBef>
                <a:spcPts val="1400"/>
              </a:spcBef>
            </a:pPr>
            <a:r>
              <a:rPr lang="en-US" sz="2200" dirty="0">
                <a:solidFill>
                  <a:schemeClr val="accent3">
                    <a:lumMod val="25000"/>
                  </a:schemeClr>
                </a:solidFill>
                <a:latin typeface="Abadi"/>
              </a:rPr>
              <a:t>Results – slide 16-44</a:t>
            </a:r>
          </a:p>
          <a:p>
            <a:pPr>
              <a:lnSpc>
                <a:spcPct val="100000"/>
              </a:lnSpc>
              <a:spcBef>
                <a:spcPts val="1400"/>
              </a:spcBef>
            </a:pPr>
            <a:r>
              <a:rPr lang="en-US" sz="2200" dirty="0">
                <a:solidFill>
                  <a:schemeClr val="accent3">
                    <a:lumMod val="25000"/>
                  </a:schemeClr>
                </a:solidFill>
                <a:latin typeface="Abadi"/>
              </a:rPr>
              <a:t>Conclusion – slide 45</a:t>
            </a:r>
          </a:p>
          <a:p>
            <a:pPr>
              <a:lnSpc>
                <a:spcPct val="100000"/>
              </a:lnSpc>
              <a:spcBef>
                <a:spcPts val="1400"/>
              </a:spcBef>
            </a:pPr>
            <a:r>
              <a:rPr lang="en-US" sz="2200" dirty="0">
                <a:solidFill>
                  <a:schemeClr val="accent3">
                    <a:lumMod val="25000"/>
                  </a:schemeClr>
                </a:solidFill>
                <a:latin typeface="Abadi"/>
              </a:rPr>
              <a:t>Appendix – slide 46</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82114"/>
            <a:ext cx="4099710" cy="4079544"/>
          </a:xfrm>
          <a:prstGeom prst="rect">
            <a:avLst/>
          </a:prstGeom>
        </p:spPr>
        <p:txBody>
          <a:bodyPr lIns="91440" tIns="45720" rIns="91440" bIns="45720" anchor="t">
            <a:normAutofit lnSpcReduction="10000"/>
          </a:bodyPr>
          <a:lstStyle/>
          <a:p>
            <a:pPr>
              <a:lnSpc>
                <a:spcPct val="100000"/>
              </a:lnSpc>
              <a:spcBef>
                <a:spcPts val="1400"/>
              </a:spcBef>
            </a:pPr>
            <a:r>
              <a:rPr lang="en-CA" sz="2200" dirty="0">
                <a:solidFill>
                  <a:schemeClr val="accent3">
                    <a:lumMod val="25000"/>
                  </a:schemeClr>
                </a:solidFill>
                <a:latin typeface="Abadi"/>
              </a:rPr>
              <a:t>Certain orbits are more elliptic or intermediate steps to a more stable, circular orbit.</a:t>
            </a:r>
            <a:endParaRPr lang="en-US">
              <a:solidFill>
                <a:schemeClr val="accent3">
                  <a:lumMod val="25000"/>
                </a:schemeClr>
              </a:solidFill>
              <a:latin typeface="Calibri" panose="020F0502020204030204"/>
              <a:cs typeface="Calibri" panose="020F0502020204030204"/>
            </a:endParaRPr>
          </a:p>
          <a:p>
            <a:pPr>
              <a:lnSpc>
                <a:spcPct val="100000"/>
              </a:lnSpc>
              <a:spcBef>
                <a:spcPts val="1400"/>
              </a:spcBef>
            </a:pPr>
            <a:r>
              <a:rPr lang="en-CA" sz="2200" dirty="0">
                <a:solidFill>
                  <a:schemeClr val="accent3">
                    <a:lumMod val="25000"/>
                  </a:schemeClr>
                </a:solidFill>
                <a:latin typeface="Abadi"/>
              </a:rPr>
              <a:t>The more circular and stable an orbit, the better the landing success rate. Many of the highest success rate orbits are synchronous.</a:t>
            </a:r>
          </a:p>
          <a:p>
            <a:pPr>
              <a:lnSpc>
                <a:spcPct val="100000"/>
              </a:lnSpc>
              <a:spcBef>
                <a:spcPts val="1400"/>
              </a:spcBef>
            </a:pPr>
            <a:r>
              <a:rPr lang="en-CA" sz="2200" dirty="0">
                <a:solidFill>
                  <a:schemeClr val="accent3">
                    <a:lumMod val="25000"/>
                  </a:schemeClr>
                </a:solidFill>
                <a:latin typeface="Abadi"/>
              </a:rPr>
              <a:t>Aside from these, lower orbits had higher success rates with LEO and VLEO beating the remaining orbits</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2" name="Picture 1">
            <a:extLst>
              <a:ext uri="{FF2B5EF4-FFF2-40B4-BE49-F238E27FC236}">
                <a16:creationId xmlns:a16="http://schemas.microsoft.com/office/drawing/2014/main" id="{5DC1D989-3ACD-AE63-A9C7-FBD71FB2A164}"/>
              </a:ext>
            </a:extLst>
          </p:cNvPr>
          <p:cNvPicPr>
            <a:picLocks noChangeAspect="1"/>
          </p:cNvPicPr>
          <p:nvPr/>
        </p:nvPicPr>
        <p:blipFill>
          <a:blip r:embed="rId3"/>
          <a:stretch>
            <a:fillRect/>
          </a:stretch>
        </p:blipFill>
        <p:spPr>
          <a:xfrm>
            <a:off x="5436158" y="1546710"/>
            <a:ext cx="4920342" cy="3965547"/>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4632085"/>
            <a:ext cx="10279446" cy="1391610"/>
          </a:xfrm>
          <a:prstGeom prst="rect">
            <a:avLst/>
          </a:prstGeom>
        </p:spPr>
        <p:txBody>
          <a:bodyPr lIns="91440" tIns="45720" rIns="91440" bIns="45720" anchor="t">
            <a:normAutofit fontScale="70000" lnSpcReduction="20000"/>
          </a:bodyPr>
          <a:lstStyle/>
          <a:p>
            <a:pPr>
              <a:lnSpc>
                <a:spcPct val="100000"/>
              </a:lnSpc>
              <a:spcBef>
                <a:spcPts val="1400"/>
              </a:spcBef>
            </a:pPr>
            <a:r>
              <a:rPr lang="en-CA" sz="2200" dirty="0">
                <a:solidFill>
                  <a:schemeClr val="accent3">
                    <a:lumMod val="25000"/>
                  </a:schemeClr>
                </a:solidFill>
                <a:latin typeface="Abadi"/>
              </a:rPr>
              <a:t>Early orbits were among common satellite orbits and showed low success rate as initially landings were rare.</a:t>
            </a:r>
            <a:endParaRPr lang="en-CA" sz="2200" dirty="0">
              <a:solidFill>
                <a:schemeClr val="accent3">
                  <a:lumMod val="25000"/>
                </a:schemeClr>
              </a:solidFill>
              <a:latin typeface="Abadi" panose="020B0604020104020204" pitchFamily="34" charset="0"/>
            </a:endParaRPr>
          </a:p>
          <a:p>
            <a:pPr>
              <a:lnSpc>
                <a:spcPct val="100000"/>
              </a:lnSpc>
              <a:spcBef>
                <a:spcPts val="1400"/>
              </a:spcBef>
            </a:pPr>
            <a:r>
              <a:rPr lang="en-CA" sz="2200" dirty="0">
                <a:solidFill>
                  <a:schemeClr val="accent3">
                    <a:lumMod val="25000"/>
                  </a:schemeClr>
                </a:solidFill>
                <a:latin typeface="Abadi"/>
              </a:rPr>
              <a:t>The highest success rates are among orbits that were not attempted until later in the program, and were attempted relatively few times.</a:t>
            </a:r>
          </a:p>
          <a:p>
            <a:pPr>
              <a:lnSpc>
                <a:spcPct val="100000"/>
              </a:lnSpc>
              <a:spcBef>
                <a:spcPts val="1400"/>
              </a:spcBef>
            </a:pPr>
            <a:r>
              <a:rPr lang="en-CA" sz="2200" dirty="0">
                <a:solidFill>
                  <a:schemeClr val="accent3">
                    <a:lumMod val="25000"/>
                  </a:schemeClr>
                </a:solidFill>
                <a:latin typeface="Abadi"/>
              </a:rPr>
              <a:t>Orbits attempted early on had higher failure rates, with failures decreasing over time.</a:t>
            </a:r>
            <a:endParaRPr lang="en-CA"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2" name="Picture 1" descr="A graph of flight number&#10;&#10;Description automatically generated">
            <a:extLst>
              <a:ext uri="{FF2B5EF4-FFF2-40B4-BE49-F238E27FC236}">
                <a16:creationId xmlns:a16="http://schemas.microsoft.com/office/drawing/2014/main" id="{60911FB9-7B59-C5BC-F60A-1E23BC721436}"/>
              </a:ext>
            </a:extLst>
          </p:cNvPr>
          <p:cNvPicPr>
            <a:picLocks noChangeAspect="1"/>
          </p:cNvPicPr>
          <p:nvPr/>
        </p:nvPicPr>
        <p:blipFill>
          <a:blip r:embed="rId3"/>
          <a:stretch>
            <a:fillRect/>
          </a:stretch>
        </p:blipFill>
        <p:spPr>
          <a:xfrm>
            <a:off x="772049" y="1836774"/>
            <a:ext cx="10245968" cy="2020516"/>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4016828"/>
            <a:ext cx="10539029" cy="1852160"/>
          </a:xfrm>
          <a:prstGeom prst="rect">
            <a:avLst/>
          </a:prstGeom>
        </p:spPr>
        <p:txBody>
          <a:bodyPr lIns="91440" tIns="45720" rIns="91440" bIns="45720" anchor="t">
            <a:normAutofit fontScale="85000" lnSpcReduction="20000"/>
          </a:bodyPr>
          <a:lstStyle/>
          <a:p>
            <a:pPr>
              <a:lnSpc>
                <a:spcPct val="100000"/>
              </a:lnSpc>
              <a:spcBef>
                <a:spcPts val="1400"/>
              </a:spcBef>
            </a:pPr>
            <a:r>
              <a:rPr lang="en-CA" sz="2200" dirty="0">
                <a:solidFill>
                  <a:schemeClr val="accent3">
                    <a:lumMod val="25000"/>
                  </a:schemeClr>
                </a:solidFill>
                <a:latin typeface="Abadi"/>
              </a:rPr>
              <a:t>Only certain orbits saw the highest payloads, namely in ISS and VLEO- both of which are low orbits and need less fuel to complete for a given payload.</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Most orbits have a cluster of launches in a certain payload range that seems most common for that orbit.</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Orbits have similar payloads show both success and failure, suggesting that payload isn't the strongest predictor for success.</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2" name="Picture 1" descr="A graph of a mass&#10;&#10;Description automatically generated">
            <a:extLst>
              <a:ext uri="{FF2B5EF4-FFF2-40B4-BE49-F238E27FC236}">
                <a16:creationId xmlns:a16="http://schemas.microsoft.com/office/drawing/2014/main" id="{006867AF-04F2-22AB-11E8-EA6573174007}"/>
              </a:ext>
            </a:extLst>
          </p:cNvPr>
          <p:cNvPicPr>
            <a:picLocks noChangeAspect="1"/>
          </p:cNvPicPr>
          <p:nvPr/>
        </p:nvPicPr>
        <p:blipFill>
          <a:blip r:embed="rId3"/>
          <a:stretch>
            <a:fillRect/>
          </a:stretch>
        </p:blipFill>
        <p:spPr>
          <a:xfrm>
            <a:off x="772048" y="1535324"/>
            <a:ext cx="10857243" cy="2146121"/>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Over time the success rate of landings has increased as a general trend.</a:t>
            </a:r>
          </a:p>
          <a:p>
            <a:pPr>
              <a:lnSpc>
                <a:spcPct val="100000"/>
              </a:lnSpc>
              <a:spcBef>
                <a:spcPts val="1400"/>
              </a:spcBef>
            </a:pPr>
            <a:r>
              <a:rPr lang="en-US" sz="2200" dirty="0">
                <a:solidFill>
                  <a:schemeClr val="accent3">
                    <a:lumMod val="25000"/>
                  </a:schemeClr>
                </a:solidFill>
                <a:latin typeface="Abadi"/>
              </a:rPr>
              <a:t>The time periods of 2014-2015 and 2017-2018 are notable exceptions. Other factors temporarily disrupted this trend.</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2" name="Picture 1" descr="A graph with a line&#10;&#10;Description automatically generated">
            <a:extLst>
              <a:ext uri="{FF2B5EF4-FFF2-40B4-BE49-F238E27FC236}">
                <a16:creationId xmlns:a16="http://schemas.microsoft.com/office/drawing/2014/main" id="{545279C4-0855-0D74-BF7D-B3010E35BC54}"/>
              </a:ext>
            </a:extLst>
          </p:cNvPr>
          <p:cNvPicPr>
            <a:picLocks noChangeAspect="1"/>
          </p:cNvPicPr>
          <p:nvPr/>
        </p:nvPicPr>
        <p:blipFill>
          <a:blip r:embed="rId3"/>
          <a:stretch>
            <a:fillRect/>
          </a:stretch>
        </p:blipFill>
        <p:spPr>
          <a:xfrm>
            <a:off x="5570137" y="1756453"/>
            <a:ext cx="4719376" cy="3604675"/>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554202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unique launch site names are CCAFS LC-40, </a:t>
            </a:r>
            <a:r>
              <a:rPr lang="en-US" sz="2200" dirty="0">
                <a:solidFill>
                  <a:schemeClr val="accent3">
                    <a:lumMod val="25000"/>
                  </a:schemeClr>
                </a:solidFill>
                <a:ea typeface="+mn-lt"/>
                <a:cs typeface="+mn-lt"/>
              </a:rPr>
              <a:t>VAFB SLC-4E,</a:t>
            </a:r>
            <a:r>
              <a:rPr lang="en-US" sz="2200" dirty="0">
                <a:solidFill>
                  <a:schemeClr val="accent3">
                    <a:lumMod val="25000"/>
                  </a:schemeClr>
                </a:solidFill>
                <a:latin typeface="Calibri"/>
                <a:cs typeface="Calibri"/>
              </a:rPr>
              <a:t> </a:t>
            </a:r>
            <a:r>
              <a:rPr lang="en-US" sz="2200" dirty="0">
                <a:solidFill>
                  <a:schemeClr val="accent3">
                    <a:lumMod val="25000"/>
                  </a:schemeClr>
                </a:solidFill>
                <a:latin typeface="Abadi"/>
              </a:rPr>
              <a:t>KSC LC-39A, and CCAFS SLC-40.</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By selecting distinct launch sites we can quickly grab all unique names from the database.</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2" name="Picture 1" descr="A screenshot of a computer&#10;&#10;Description automatically generated">
            <a:extLst>
              <a:ext uri="{FF2B5EF4-FFF2-40B4-BE49-F238E27FC236}">
                <a16:creationId xmlns:a16="http://schemas.microsoft.com/office/drawing/2014/main" id="{44B54C54-273C-7A8C-6C39-8330893F8B03}"/>
              </a:ext>
            </a:extLst>
          </p:cNvPr>
          <p:cNvPicPr>
            <a:picLocks noChangeAspect="1"/>
          </p:cNvPicPr>
          <p:nvPr/>
        </p:nvPicPr>
        <p:blipFill>
          <a:blip r:embed="rId3"/>
          <a:stretch>
            <a:fillRect/>
          </a:stretch>
        </p:blipFill>
        <p:spPr>
          <a:xfrm>
            <a:off x="6240027" y="2252653"/>
            <a:ext cx="4518408" cy="2771374"/>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515801"/>
            <a:ext cx="3314644" cy="4661162"/>
          </a:xfrm>
          <a:prstGeom prst="rect">
            <a:avLst/>
          </a:prstGeom>
        </p:spPr>
        <p:txBody>
          <a:bodyPr lIns="91440" tIns="45720" rIns="91440" bIns="45720" anchor="t">
            <a:normAutofit lnSpcReduction="10000"/>
          </a:bodyPr>
          <a:lstStyle/>
          <a:p>
            <a:pPr>
              <a:lnSpc>
                <a:spcPct val="100000"/>
              </a:lnSpc>
              <a:spcBef>
                <a:spcPts val="1400"/>
              </a:spcBef>
            </a:pPr>
            <a:r>
              <a:rPr lang="en-US" sz="2200" dirty="0">
                <a:solidFill>
                  <a:schemeClr val="accent3">
                    <a:lumMod val="25000"/>
                  </a:schemeClr>
                </a:solidFill>
                <a:latin typeface="Abadi"/>
              </a:rPr>
              <a:t>Selecting flights where the launch site is like CCA% asks for any launch site beginning with CCA, but allowing for anything to come after. </a:t>
            </a:r>
          </a:p>
          <a:p>
            <a:pPr>
              <a:lnSpc>
                <a:spcPct val="100000"/>
              </a:lnSpc>
              <a:spcBef>
                <a:spcPts val="1400"/>
              </a:spcBef>
            </a:pPr>
            <a:r>
              <a:rPr lang="en-US" sz="2200" dirty="0">
                <a:solidFill>
                  <a:schemeClr val="accent3">
                    <a:lumMod val="25000"/>
                  </a:schemeClr>
                </a:solidFill>
                <a:latin typeface="Abadi"/>
              </a:rPr>
              <a:t>This query would show the results of both </a:t>
            </a:r>
            <a:r>
              <a:rPr lang="en-US" sz="2200" dirty="0">
                <a:solidFill>
                  <a:schemeClr val="accent3">
                    <a:lumMod val="25000"/>
                  </a:schemeClr>
                </a:solidFill>
                <a:ea typeface="+mn-lt"/>
                <a:cs typeface="+mn-lt"/>
              </a:rPr>
              <a:t>CCAFS LC-40 and CCAFS SLC-40, but for ease of presentation only the first 5 results are shown here.</a:t>
            </a: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2" name="Picture 1" descr="A screenshot of a computer&#10;&#10;Description automatically generated">
            <a:extLst>
              <a:ext uri="{FF2B5EF4-FFF2-40B4-BE49-F238E27FC236}">
                <a16:creationId xmlns:a16="http://schemas.microsoft.com/office/drawing/2014/main" id="{05F27213-E7EF-5CDA-19FD-5BD7A722EABB}"/>
              </a:ext>
            </a:extLst>
          </p:cNvPr>
          <p:cNvPicPr>
            <a:picLocks noChangeAspect="1"/>
          </p:cNvPicPr>
          <p:nvPr/>
        </p:nvPicPr>
        <p:blipFill>
          <a:blip r:embed="rId3"/>
          <a:stretch>
            <a:fillRect/>
          </a:stretch>
        </p:blipFill>
        <p:spPr>
          <a:xfrm>
            <a:off x="4079984" y="1518657"/>
            <a:ext cx="7205989" cy="3885032"/>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3975267"/>
            <a:ext cx="10363210" cy="2201696"/>
          </a:xfrm>
          <a:prstGeom prst="rect">
            <a:avLst/>
          </a:prstGeom>
        </p:spPr>
        <p:txBody>
          <a:bodyPr lIns="91440" tIns="45720" rIns="91440" bIns="45720" anchor="t">
            <a:normAutofit fontScale="92500" lnSpcReduction="10000"/>
          </a:bodyPr>
          <a:lstStyle/>
          <a:p>
            <a:pPr>
              <a:lnSpc>
                <a:spcPct val="100000"/>
              </a:lnSpc>
              <a:spcBef>
                <a:spcPts val="1400"/>
              </a:spcBef>
            </a:pPr>
            <a:r>
              <a:rPr lang="en-US" sz="2200">
                <a:solidFill>
                  <a:schemeClr val="accent3">
                    <a:lumMod val="25000"/>
                  </a:schemeClr>
                </a:solidFill>
                <a:latin typeface="Abadi"/>
              </a:rPr>
              <a:t>The total payload carried by boosters on behalf of NASA was 107,010 kg.</a:t>
            </a:r>
            <a:endParaRPr lang="en-US">
              <a:solidFill>
                <a:schemeClr val="accent3">
                  <a:lumMod val="25000"/>
                </a:schemeClr>
              </a:solidFill>
            </a:endParaRPr>
          </a:p>
          <a:p>
            <a:pPr>
              <a:lnSpc>
                <a:spcPct val="100000"/>
              </a:lnSpc>
              <a:spcBef>
                <a:spcPts val="1400"/>
              </a:spcBef>
            </a:pPr>
            <a:r>
              <a:rPr lang="en-US">
                <a:solidFill>
                  <a:schemeClr val="accent3">
                    <a:lumMod val="25000"/>
                  </a:schemeClr>
                </a:solidFill>
                <a:latin typeface="Calibri" panose="020F0502020204030204"/>
                <a:cs typeface="Calibri" panose="020F0502020204030204"/>
              </a:rPr>
              <a:t>By filtering the table to only take customers with NASA in the name, all launches on behalf of NASA were queried.</a:t>
            </a:r>
          </a:p>
          <a:p>
            <a:pPr>
              <a:lnSpc>
                <a:spcPct val="100000"/>
              </a:lnSpc>
              <a:spcBef>
                <a:spcPts val="1400"/>
              </a:spcBef>
            </a:pPr>
            <a:r>
              <a:rPr lang="en-US" dirty="0">
                <a:solidFill>
                  <a:schemeClr val="accent3">
                    <a:lumMod val="25000"/>
                  </a:schemeClr>
                </a:solidFill>
                <a:latin typeface="Calibri" panose="020F0502020204030204"/>
                <a:cs typeface="Calibri" panose="020F0502020204030204"/>
              </a:rPr>
              <a:t>The result of the where clause had all payload masses summed to obtain this result</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2" name="Picture 1" descr="A screenshot of a message&#10;&#10;Description automatically generated">
            <a:extLst>
              <a:ext uri="{FF2B5EF4-FFF2-40B4-BE49-F238E27FC236}">
                <a16:creationId xmlns:a16="http://schemas.microsoft.com/office/drawing/2014/main" id="{B6608363-10DC-4EE0-2ED3-1F16083EC440}"/>
              </a:ext>
            </a:extLst>
          </p:cNvPr>
          <p:cNvPicPr>
            <a:picLocks noChangeAspect="1"/>
          </p:cNvPicPr>
          <p:nvPr/>
        </p:nvPicPr>
        <p:blipFill>
          <a:blip r:embed="rId3"/>
          <a:stretch>
            <a:fillRect/>
          </a:stretch>
        </p:blipFill>
        <p:spPr>
          <a:xfrm>
            <a:off x="1042738" y="1947603"/>
            <a:ext cx="7988967" cy="1887973"/>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3852042"/>
            <a:ext cx="10549457" cy="2324921"/>
          </a:xfrm>
          <a:prstGeom prst="rect">
            <a:avLst/>
          </a:prstGeom>
        </p:spPr>
        <p:txBody>
          <a:bodyPr lIns="91440" tIns="45720" rIns="91440" bIns="45720" anchor="t">
            <a:normAutofit/>
          </a:bodyPr>
          <a:lstStyle/>
          <a:p>
            <a:pPr>
              <a:lnSpc>
                <a:spcPct val="100000"/>
              </a:lnSpc>
              <a:spcBef>
                <a:spcPts val="1400"/>
              </a:spcBef>
            </a:pPr>
            <a:r>
              <a:rPr lang="en-US" sz="2200">
                <a:solidFill>
                  <a:schemeClr val="accent3">
                    <a:lumMod val="25000"/>
                  </a:schemeClr>
                </a:solidFill>
                <a:latin typeface="Abadi"/>
              </a:rPr>
              <a:t>The average payload mass for F9 v1.1 boosters was 2534.667 kg.</a:t>
            </a:r>
          </a:p>
          <a:p>
            <a:pPr>
              <a:lnSpc>
                <a:spcPct val="100000"/>
              </a:lnSpc>
              <a:spcBef>
                <a:spcPts val="1400"/>
              </a:spcBef>
            </a:pPr>
            <a:r>
              <a:rPr lang="en-US" sz="2200">
                <a:solidFill>
                  <a:schemeClr val="accent3">
                    <a:lumMod val="25000"/>
                  </a:schemeClr>
                </a:solidFill>
                <a:latin typeface="Abadi"/>
              </a:rPr>
              <a:t>Using a where clause, we limit booster versions to any containing the phrase F9 v1.1</a:t>
            </a: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We then average the payload mass kg column using the AVG function.</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2" name="Picture 1" descr="A screenshot of a computer&#10;&#10;Description automatically generated">
            <a:extLst>
              <a:ext uri="{FF2B5EF4-FFF2-40B4-BE49-F238E27FC236}">
                <a16:creationId xmlns:a16="http://schemas.microsoft.com/office/drawing/2014/main" id="{0A583A5B-6BC9-143C-400E-E72091F09FFF}"/>
              </a:ext>
            </a:extLst>
          </p:cNvPr>
          <p:cNvPicPr>
            <a:picLocks noChangeAspect="1"/>
          </p:cNvPicPr>
          <p:nvPr/>
        </p:nvPicPr>
        <p:blipFill>
          <a:blip r:embed="rId3"/>
          <a:stretch>
            <a:fillRect/>
          </a:stretch>
        </p:blipFill>
        <p:spPr>
          <a:xfrm>
            <a:off x="1634532" y="1758266"/>
            <a:ext cx="8060452" cy="1892830"/>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3157119"/>
            <a:ext cx="9793715" cy="3019844"/>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By querying the minimum (earliest) date where landing outcome contained the word success, the first landing was found to occur on December 12th, 2015.</a:t>
            </a:r>
            <a:endParaRPr lang="en-US" dirty="0">
              <a:solidFill>
                <a:schemeClr val="accent3">
                  <a:lumMod val="25000"/>
                </a:schemeClr>
              </a:solidFill>
              <a:latin typeface="Calibri" panose="020F0502020204030204"/>
              <a:ea typeface="Calibri" panose="020F0502020204030204"/>
              <a:cs typeface="Calibri" panose="020F0502020204030204"/>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2" name="Picture 1" descr="A white rectangular object with black text&#10;&#10;Description automatically generated">
            <a:extLst>
              <a:ext uri="{FF2B5EF4-FFF2-40B4-BE49-F238E27FC236}">
                <a16:creationId xmlns:a16="http://schemas.microsoft.com/office/drawing/2014/main" id="{F35D30AE-145A-922B-325B-3AE3C2F5488E}"/>
              </a:ext>
            </a:extLst>
          </p:cNvPr>
          <p:cNvPicPr>
            <a:picLocks noChangeAspect="1"/>
          </p:cNvPicPr>
          <p:nvPr/>
        </p:nvPicPr>
        <p:blipFill>
          <a:blip r:embed="rId3"/>
          <a:stretch>
            <a:fillRect/>
          </a:stretch>
        </p:blipFill>
        <p:spPr>
          <a:xfrm>
            <a:off x="1828800" y="1717185"/>
            <a:ext cx="7098631" cy="1346178"/>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rial"/>
                <a:cs typeface="Arial"/>
              </a:rPr>
              <a:t>The list of boosters which have landed on a drone ship with a payload above 4000 and less than 6000 is F9 FT B1022, F9 FT B1026, F9 FT B1021.2, and F9 FT B1031.2.</a:t>
            </a:r>
          </a:p>
          <a:p>
            <a:pPr>
              <a:lnSpc>
                <a:spcPct val="100000"/>
              </a:lnSpc>
              <a:spcBef>
                <a:spcPts val="1400"/>
              </a:spcBef>
            </a:pPr>
            <a:r>
              <a:rPr lang="en-US" sz="2200" dirty="0">
                <a:solidFill>
                  <a:schemeClr val="accent3">
                    <a:lumMod val="25000"/>
                  </a:schemeClr>
                </a:solidFill>
                <a:latin typeface="Arial"/>
                <a:cs typeface="Arial"/>
              </a:rPr>
              <a:t>This was found by querying for distinct booster versions where the landing outcome was successful on a </a:t>
            </a:r>
            <a:r>
              <a:rPr lang="en-US" sz="2200" dirty="0" err="1">
                <a:solidFill>
                  <a:schemeClr val="accent3">
                    <a:lumMod val="25000"/>
                  </a:schemeClr>
                </a:solidFill>
                <a:latin typeface="Arial"/>
                <a:cs typeface="Arial"/>
              </a:rPr>
              <a:t>droneship</a:t>
            </a:r>
            <a:r>
              <a:rPr lang="en-US" sz="2200" dirty="0">
                <a:solidFill>
                  <a:schemeClr val="accent3">
                    <a:lumMod val="25000"/>
                  </a:schemeClr>
                </a:solidFill>
                <a:latin typeface="Arial"/>
                <a:cs typeface="Arial"/>
              </a:rPr>
              <a:t> and the payload mass was in the correct range.</a:t>
            </a: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2" name="Picture 1" descr="A screenshot of a computer&#10;&#10;Description automatically generated">
            <a:extLst>
              <a:ext uri="{FF2B5EF4-FFF2-40B4-BE49-F238E27FC236}">
                <a16:creationId xmlns:a16="http://schemas.microsoft.com/office/drawing/2014/main" id="{A5C88B31-4A5E-2DD3-9FB9-7A9D2109915E}"/>
              </a:ext>
            </a:extLst>
          </p:cNvPr>
          <p:cNvPicPr>
            <a:picLocks noChangeAspect="1"/>
          </p:cNvPicPr>
          <p:nvPr/>
        </p:nvPicPr>
        <p:blipFill>
          <a:blip r:embed="rId3"/>
          <a:stretch>
            <a:fillRect/>
          </a:stretch>
        </p:blipFill>
        <p:spPr>
          <a:xfrm>
            <a:off x="945867" y="4060133"/>
            <a:ext cx="7767375" cy="2123500"/>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2684972"/>
            <a:ext cx="8552166" cy="2858146"/>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a:rPr>
              <a:t>Using python, the data from SpaceX was collected, filtered, and pulled into a usable Pandas format.</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a:rPr>
              <a:t>Using mySQL and graphs, the data was explored before going into more detail with Folium, plotly Dash, and machine learning.</a:t>
            </a:r>
            <a:endParaRPr lang="en-US" sz="2200" dirty="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a:rPr>
              <a:t>Several factors are key to a successful landing- location, payload mass, booster version, orbit, and an organization's technical expertise gained over time.</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4588921"/>
            <a:ext cx="9946556" cy="1588042"/>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There were 61 successful landings and 32 failures. Using SQL, successful landings were outcomes that contained the word success. Failures were defined as failure or no attempt, since both instances lead to a non landing event.</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2" name="Picture 1" descr="A screenshot of a computer error&#10;&#10;Description automatically generated">
            <a:extLst>
              <a:ext uri="{FF2B5EF4-FFF2-40B4-BE49-F238E27FC236}">
                <a16:creationId xmlns:a16="http://schemas.microsoft.com/office/drawing/2014/main" id="{7C7721D6-81CF-3EFA-D779-D5E5D6A4F7A3}"/>
              </a:ext>
            </a:extLst>
          </p:cNvPr>
          <p:cNvPicPr>
            <a:picLocks noChangeAspect="1"/>
          </p:cNvPicPr>
          <p:nvPr/>
        </p:nvPicPr>
        <p:blipFill>
          <a:blip r:embed="rId3"/>
          <a:stretch>
            <a:fillRect/>
          </a:stretch>
        </p:blipFill>
        <p:spPr>
          <a:xfrm>
            <a:off x="855784" y="1403990"/>
            <a:ext cx="8428891" cy="3061932"/>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083724" y="1825625"/>
            <a:ext cx="3431875" cy="4351338"/>
          </a:xfrm>
          <a:prstGeom prst="rect">
            <a:avLst/>
          </a:prstGeom>
        </p:spPr>
        <p:txBody>
          <a:bodyPr lIns="91440" tIns="45720" rIns="91440" bIns="45720" anchor="t">
            <a:normAutofit lnSpcReduction="10000"/>
          </a:bodyPr>
          <a:lstStyle/>
          <a:p>
            <a:pPr>
              <a:lnSpc>
                <a:spcPct val="100000"/>
              </a:lnSpc>
              <a:spcBef>
                <a:spcPts val="1400"/>
              </a:spcBef>
            </a:pPr>
            <a:r>
              <a:rPr lang="en-US" sz="2200" dirty="0">
                <a:solidFill>
                  <a:schemeClr val="accent3">
                    <a:lumMod val="25000"/>
                  </a:schemeClr>
                </a:solidFill>
                <a:latin typeface="Abadi"/>
              </a:rPr>
              <a:t>Twelve separate boosters have carried the maximum payload mass, as visible on the left. All of them are F9 B9 rockets of varying versions.</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The query to obtain this list selected boosters used in launches where their mass was equal to the mass payload, as found via subquery.</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2" name="Picture 1" descr="A screenshot of a computer&#10;&#10;Description automatically generated">
            <a:extLst>
              <a:ext uri="{FF2B5EF4-FFF2-40B4-BE49-F238E27FC236}">
                <a16:creationId xmlns:a16="http://schemas.microsoft.com/office/drawing/2014/main" id="{12AC3897-BB7D-D371-7DAE-DC24DF2607AE}"/>
              </a:ext>
            </a:extLst>
          </p:cNvPr>
          <p:cNvPicPr>
            <a:picLocks noChangeAspect="1"/>
          </p:cNvPicPr>
          <p:nvPr/>
        </p:nvPicPr>
        <p:blipFill>
          <a:blip r:embed="rId3"/>
          <a:stretch>
            <a:fillRect/>
          </a:stretch>
        </p:blipFill>
        <p:spPr>
          <a:xfrm>
            <a:off x="772048" y="1488522"/>
            <a:ext cx="5975419" cy="4693198"/>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4091264"/>
            <a:ext cx="10225706" cy="2085699"/>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The landing outcomes in the selected time range are presented in descending order above, from the most common outcome of No attempt to the least common of failure (parachute).</a:t>
            </a:r>
          </a:p>
          <a:p>
            <a:pPr>
              <a:lnSpc>
                <a:spcPct val="100000"/>
              </a:lnSpc>
              <a:spcBef>
                <a:spcPts val="1400"/>
              </a:spcBef>
            </a:pPr>
            <a:r>
              <a:rPr lang="en-US" sz="2200" dirty="0">
                <a:solidFill>
                  <a:schemeClr val="accent3">
                    <a:lumMod val="25000"/>
                  </a:schemeClr>
                </a:solidFill>
                <a:latin typeface="Abadi"/>
                <a:ea typeface="+mn-lt"/>
                <a:cs typeface="+mn-lt"/>
              </a:rPr>
              <a:t>The query is cut off above, but involves selecting landing outcome and count between two dates and grouping by landing outcome. The results are ordered by </a:t>
            </a:r>
            <a:r>
              <a:rPr lang="en-US" sz="2200">
                <a:solidFill>
                  <a:schemeClr val="accent3">
                    <a:lumMod val="25000"/>
                  </a:schemeClr>
                </a:solidFill>
                <a:latin typeface="Abadi"/>
                <a:ea typeface="+mn-lt"/>
                <a:cs typeface="+mn-lt"/>
              </a:rPr>
              <a:t>descending count.</a:t>
            </a:r>
            <a:endParaRPr lang="en-US" sz="2200" dirty="0">
              <a:solidFill>
                <a:schemeClr val="accent3">
                  <a:lumMod val="25000"/>
                </a:schemeClr>
              </a:solidFill>
              <a:latin typeface="Abadi"/>
              <a:ea typeface="+mn-lt"/>
              <a:cs typeface="+mn-lt"/>
            </a:endParaRPr>
          </a:p>
          <a:p>
            <a:pPr marL="0" indent="0">
              <a:lnSpc>
                <a:spcPct val="100000"/>
              </a:lnSpc>
              <a:spcBef>
                <a:spcPts val="1400"/>
              </a:spcBef>
              <a:buNone/>
            </a:pPr>
            <a:endParaRPr lang="en-US" sz="2200" dirty="0">
              <a:solidFill>
                <a:schemeClr val="accent3">
                  <a:lumMod val="25000"/>
                </a:schemeClr>
              </a:solidFill>
              <a:latin typeface="Calibri"/>
              <a:ea typeface="Calibri"/>
              <a:cs typeface="Calibri"/>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descr="A screenshot of a computer&#10;&#10;Description automatically generated">
            <a:extLst>
              <a:ext uri="{FF2B5EF4-FFF2-40B4-BE49-F238E27FC236}">
                <a16:creationId xmlns:a16="http://schemas.microsoft.com/office/drawing/2014/main" id="{3C7B8124-69A7-7618-C6C4-2A56FB1E2F65}"/>
              </a:ext>
            </a:extLst>
          </p:cNvPr>
          <p:cNvPicPr>
            <a:picLocks noChangeAspect="1"/>
          </p:cNvPicPr>
          <p:nvPr/>
        </p:nvPicPr>
        <p:blipFill>
          <a:blip r:embed="rId3"/>
          <a:stretch>
            <a:fillRect/>
          </a:stretch>
        </p:blipFill>
        <p:spPr>
          <a:xfrm>
            <a:off x="1501259" y="1322556"/>
            <a:ext cx="7020008" cy="2675138"/>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36515" y="4027887"/>
            <a:ext cx="9762336" cy="2291427"/>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record of months, landing outcomes, booster versions, and launch sites for 2015 are presented above. Three of these outcomes involved a drone </a:t>
            </a:r>
            <a:r>
              <a:rPr lang="en-US" sz="2200">
                <a:solidFill>
                  <a:schemeClr val="accent3">
                    <a:lumMod val="25000"/>
                  </a:schemeClr>
                </a:solidFill>
                <a:latin typeface="Abadi"/>
              </a:rPr>
              <a:t>ship- the first, fourth, and sixth in the above image</a:t>
            </a:r>
          </a:p>
          <a:p>
            <a:pPr>
              <a:lnSpc>
                <a:spcPct val="100000"/>
              </a:lnSpc>
              <a:spcBef>
                <a:spcPts val="1400"/>
              </a:spcBef>
            </a:pPr>
            <a:r>
              <a:rPr lang="en-US" sz="2200" dirty="0">
                <a:solidFill>
                  <a:schemeClr val="accent3">
                    <a:lumMod val="25000"/>
                  </a:schemeClr>
                </a:solidFill>
                <a:ea typeface="+mn-lt"/>
                <a:cs typeface="+mn-lt"/>
              </a:rPr>
              <a:t>The SQL query selects desired data from the SPACEXTABLE where the year is 2015.</a:t>
            </a:r>
            <a:endParaRPr lang="en-US" sz="2200" dirty="0">
              <a:solidFill>
                <a:schemeClr val="accent3">
                  <a:lumMod val="25000"/>
                </a:schemeClr>
              </a:solidFill>
              <a:latin typeface="Calibri"/>
              <a:ea typeface="Calibri"/>
              <a:cs typeface="Calibr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2" name="Picture 1" descr="A screenshot of a computer&#10;&#10;Description automatically generated">
            <a:extLst>
              <a:ext uri="{FF2B5EF4-FFF2-40B4-BE49-F238E27FC236}">
                <a16:creationId xmlns:a16="http://schemas.microsoft.com/office/drawing/2014/main" id="{67C84A83-9DF0-FFAD-4BD7-C96962B30217}"/>
              </a:ext>
            </a:extLst>
          </p:cNvPr>
          <p:cNvPicPr>
            <a:picLocks noChangeAspect="1"/>
          </p:cNvPicPr>
          <p:nvPr/>
        </p:nvPicPr>
        <p:blipFill>
          <a:blip r:embed="rId3"/>
          <a:stretch>
            <a:fillRect/>
          </a:stretch>
        </p:blipFill>
        <p:spPr>
          <a:xfrm>
            <a:off x="772048" y="1373365"/>
            <a:ext cx="10237594" cy="2595643"/>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3817062" cy="4351338"/>
          </a:xfrm>
          <a:prstGeom prst="rect">
            <a:avLst/>
          </a:prstGeom>
        </p:spPr>
        <p:txBody>
          <a:bodyPr lIns="91440" tIns="45720" rIns="91440" bIns="45720" anchor="t">
            <a:normAutofit fontScale="92500" lnSpcReduction="10000"/>
          </a:bodyPr>
          <a:lstStyle/>
          <a:p>
            <a:r>
              <a:rPr lang="en-US" dirty="0">
                <a:ea typeface="Calibri"/>
                <a:cs typeface="Calibri"/>
              </a:rPr>
              <a:t>The image to the right is a folium generated map that shows all SpaceX launch sites .</a:t>
            </a:r>
          </a:p>
          <a:p>
            <a:r>
              <a:rPr lang="en-US" dirty="0">
                <a:ea typeface="Calibri"/>
                <a:cs typeface="Calibri"/>
              </a:rPr>
              <a:t>There are four launch sites present, with three on the east coast of the USA in Florida, and the other in California. All sites are very close to the water as well as several modes of access</a:t>
            </a:r>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SpaceX Launch Site Map</a:t>
            </a:r>
          </a:p>
        </p:txBody>
      </p:sp>
      <p:pic>
        <p:nvPicPr>
          <p:cNvPr id="6" name="Picture 5" descr="A map of the united states&#10;&#10;Description automatically generated">
            <a:extLst>
              <a:ext uri="{FF2B5EF4-FFF2-40B4-BE49-F238E27FC236}">
                <a16:creationId xmlns:a16="http://schemas.microsoft.com/office/drawing/2014/main" id="{4C5DA778-0C6C-49CD-7CBB-14EFB4606CCA}"/>
              </a:ext>
            </a:extLst>
          </p:cNvPr>
          <p:cNvPicPr>
            <a:picLocks noChangeAspect="1"/>
          </p:cNvPicPr>
          <p:nvPr/>
        </p:nvPicPr>
        <p:blipFill>
          <a:blip r:embed="rId3"/>
          <a:stretch>
            <a:fillRect/>
          </a:stretch>
        </p:blipFill>
        <p:spPr>
          <a:xfrm>
            <a:off x="4507831" y="1918457"/>
            <a:ext cx="6721641" cy="4015695"/>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4754908" cy="4351338"/>
          </a:xfrm>
          <a:prstGeom prst="rect">
            <a:avLst/>
          </a:prstGeom>
        </p:spPr>
        <p:txBody>
          <a:bodyPr lIns="91440" tIns="45720" rIns="91440" bIns="45720" anchor="t">
            <a:normAutofit fontScale="92500" lnSpcReduction="10000"/>
          </a:bodyPr>
          <a:lstStyle/>
          <a:p>
            <a:pPr>
              <a:lnSpc>
                <a:spcPct val="100000"/>
              </a:lnSpc>
              <a:spcBef>
                <a:spcPts val="1400"/>
              </a:spcBef>
            </a:pPr>
            <a:r>
              <a:rPr lang="en-US" sz="2200" dirty="0">
                <a:solidFill>
                  <a:schemeClr val="accent3">
                    <a:lumMod val="25000"/>
                  </a:schemeClr>
                </a:solidFill>
                <a:latin typeface="Abadi"/>
              </a:rPr>
              <a:t>In the first map on the right the same launch areas are visible once more, only this time the launch outcomes associated with each site are visible and color coded.</a:t>
            </a:r>
          </a:p>
          <a:p>
            <a:pPr>
              <a:lnSpc>
                <a:spcPct val="100000"/>
              </a:lnSpc>
              <a:spcBef>
                <a:spcPts val="1400"/>
              </a:spcBef>
            </a:pPr>
            <a:r>
              <a:rPr lang="en-US" sz="2200" dirty="0">
                <a:solidFill>
                  <a:schemeClr val="accent3">
                    <a:lumMod val="25000"/>
                  </a:schemeClr>
                </a:solidFill>
                <a:latin typeface="Abadi"/>
              </a:rPr>
              <a:t>The launch site in California has been clicked on to show color coded outcomes (green for success, red for failure).</a:t>
            </a:r>
          </a:p>
          <a:p>
            <a:pPr>
              <a:lnSpc>
                <a:spcPct val="100000"/>
              </a:lnSpc>
              <a:spcBef>
                <a:spcPts val="1400"/>
              </a:spcBef>
            </a:pPr>
            <a:r>
              <a:rPr lang="en-US" sz="2200" dirty="0">
                <a:solidFill>
                  <a:schemeClr val="accent3">
                    <a:lumMod val="25000"/>
                  </a:schemeClr>
                </a:solidFill>
                <a:latin typeface="Abadi"/>
              </a:rPr>
              <a:t>The three launch sites in Florida Are clustered closely, but clicking on the right launch sites could zoom in and show the launch clusters for each site. The second map shows one such view.</a:t>
            </a:r>
          </a:p>
          <a:p>
            <a:pPr>
              <a:spcBef>
                <a:spcPts val="1400"/>
              </a:spcBef>
            </a:pPr>
            <a:endParaRPr lang="en-US">
              <a:solidFill>
                <a:schemeClr val="accent3">
                  <a:lumMod val="25000"/>
                </a:schemeClr>
              </a:solidFill>
              <a:latin typeface="Calibri" panose="020F0502020204030204"/>
              <a:ea typeface="Calibri" panose="020F0502020204030204"/>
              <a:cs typeface="Calibri" panose="020F0502020204030204"/>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SpaceX Launch Site Outcome Map</a:t>
            </a:r>
          </a:p>
        </p:txBody>
      </p:sp>
      <p:pic>
        <p:nvPicPr>
          <p:cNvPr id="2" name="Picture 1" descr="A map of the united states&#10;&#10;Description automatically generated">
            <a:extLst>
              <a:ext uri="{FF2B5EF4-FFF2-40B4-BE49-F238E27FC236}">
                <a16:creationId xmlns:a16="http://schemas.microsoft.com/office/drawing/2014/main" id="{287FB836-499D-48BF-6A23-78DA0DC77A08}"/>
              </a:ext>
            </a:extLst>
          </p:cNvPr>
          <p:cNvPicPr>
            <a:picLocks noChangeAspect="1"/>
          </p:cNvPicPr>
          <p:nvPr/>
        </p:nvPicPr>
        <p:blipFill>
          <a:blip r:embed="rId3"/>
          <a:stretch>
            <a:fillRect/>
          </a:stretch>
        </p:blipFill>
        <p:spPr>
          <a:xfrm>
            <a:off x="5678993" y="1884850"/>
            <a:ext cx="5339024" cy="2518895"/>
          </a:xfrm>
          <a:prstGeom prst="rect">
            <a:avLst/>
          </a:prstGeom>
        </p:spPr>
      </p:pic>
      <p:pic>
        <p:nvPicPr>
          <p:cNvPr id="4" name="Picture 3" descr="A map with orange circles&#10;&#10;Description automatically generated">
            <a:extLst>
              <a:ext uri="{FF2B5EF4-FFF2-40B4-BE49-F238E27FC236}">
                <a16:creationId xmlns:a16="http://schemas.microsoft.com/office/drawing/2014/main" id="{44DC4E5D-E6D5-CE87-A5B0-3CC7E7A2D146}"/>
              </a:ext>
            </a:extLst>
          </p:cNvPr>
          <p:cNvPicPr>
            <a:picLocks noChangeAspect="1"/>
          </p:cNvPicPr>
          <p:nvPr/>
        </p:nvPicPr>
        <p:blipFill>
          <a:blip r:embed="rId4"/>
          <a:stretch>
            <a:fillRect/>
          </a:stretch>
        </p:blipFill>
        <p:spPr>
          <a:xfrm>
            <a:off x="6307015" y="4406370"/>
            <a:ext cx="3823397" cy="2014360"/>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690688"/>
            <a:ext cx="5106025" cy="4272957"/>
          </a:xfrm>
          <a:prstGeom prst="rect">
            <a:avLst/>
          </a:prstGeom>
        </p:spPr>
        <p:txBody>
          <a:bodyPr lIns="91440" tIns="45720" rIns="91440" bIns="45720" anchor="t">
            <a:normAutofit fontScale="70000" lnSpcReduction="20000"/>
          </a:bodyPr>
          <a:lstStyle/>
          <a:p>
            <a:pPr>
              <a:lnSpc>
                <a:spcPct val="100000"/>
              </a:lnSpc>
              <a:spcBef>
                <a:spcPts val="1400"/>
              </a:spcBef>
            </a:pPr>
            <a:r>
              <a:rPr lang="en-US" sz="2200" dirty="0">
                <a:solidFill>
                  <a:schemeClr val="accent3">
                    <a:lumMod val="25000"/>
                  </a:schemeClr>
                </a:solidFill>
                <a:latin typeface="Abadi"/>
              </a:rPr>
              <a:t>The map to the right highlights one example of a launch site's proximity to nearby access methods, coastline, and population centers.</a:t>
            </a:r>
          </a:p>
          <a:p>
            <a:pPr>
              <a:lnSpc>
                <a:spcPct val="100000"/>
              </a:lnSpc>
              <a:spcBef>
                <a:spcPts val="1400"/>
              </a:spcBef>
            </a:pPr>
            <a:r>
              <a:rPr lang="en-US" sz="2200" dirty="0">
                <a:solidFill>
                  <a:schemeClr val="accent3">
                    <a:lumMod val="25000"/>
                  </a:schemeClr>
                </a:solidFill>
                <a:latin typeface="Abadi"/>
              </a:rPr>
              <a:t>This particular launch site is ~0.86km from the coast, ~0.59km from the nearest highway, ~1.27km from the nearest railway, and ~21.65km from the nearest population center.</a:t>
            </a:r>
          </a:p>
          <a:p>
            <a:pPr>
              <a:lnSpc>
                <a:spcPct val="100000"/>
              </a:lnSpc>
              <a:spcBef>
                <a:spcPts val="1400"/>
              </a:spcBef>
            </a:pPr>
            <a:r>
              <a:rPr lang="en-US" sz="2200" dirty="0">
                <a:solidFill>
                  <a:schemeClr val="accent3">
                    <a:lumMod val="25000"/>
                  </a:schemeClr>
                </a:solidFill>
                <a:latin typeface="Abadi"/>
              </a:rPr>
              <a:t>These distances imply that there may be some benefit to a launch site being close to the coast, highway, and railway, with city centers kept relatively close but not so close as to be in danger of stray rockets. </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In this case, the railway being further away is interesting- the connections are such that deliveries to the site need to be carried by another delivery method that final 1.27km, while the highways come much closer to the actual launch pad.</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SpaceX Launch Site Proximity Map</a:t>
            </a:r>
          </a:p>
        </p:txBody>
      </p:sp>
      <p:pic>
        <p:nvPicPr>
          <p:cNvPr id="2" name="Picture 1" descr="A map of a city&#10;&#10;Description automatically generated">
            <a:extLst>
              <a:ext uri="{FF2B5EF4-FFF2-40B4-BE49-F238E27FC236}">
                <a16:creationId xmlns:a16="http://schemas.microsoft.com/office/drawing/2014/main" id="{A4416531-7CDF-F0D4-DF84-CBBC5B55A320}"/>
              </a:ext>
            </a:extLst>
          </p:cNvPr>
          <p:cNvPicPr>
            <a:picLocks noChangeAspect="1"/>
          </p:cNvPicPr>
          <p:nvPr/>
        </p:nvPicPr>
        <p:blipFill>
          <a:blip r:embed="rId3"/>
          <a:stretch>
            <a:fillRect/>
          </a:stretch>
        </p:blipFill>
        <p:spPr>
          <a:xfrm>
            <a:off x="5938576" y="1715756"/>
            <a:ext cx="5598606" cy="3300883"/>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4170240"/>
            <a:ext cx="9862819" cy="2006723"/>
          </a:xfrm>
          <a:prstGeom prst="rect">
            <a:avLst/>
          </a:prstGeom>
        </p:spPr>
        <p:txBody>
          <a:bodyPr lIns="91440" tIns="45720" rIns="91440" bIns="45720" anchor="t">
            <a:normAutofit fontScale="92500" lnSpcReduction="10000"/>
          </a:bodyPr>
          <a:lstStyle/>
          <a:p>
            <a:pPr>
              <a:lnSpc>
                <a:spcPct val="100000"/>
              </a:lnSpc>
              <a:spcBef>
                <a:spcPts val="1400"/>
              </a:spcBef>
            </a:pPr>
            <a:r>
              <a:rPr lang="en-US" sz="2200" dirty="0">
                <a:solidFill>
                  <a:schemeClr val="accent3">
                    <a:lumMod val="25000"/>
                  </a:schemeClr>
                </a:solidFill>
                <a:latin typeface="Abadi"/>
              </a:rPr>
              <a:t>Location matters for a successful landing- only 16.7% occurred on the west coast of the USA- that's four landings. Rockets are typically launched to the east, so a recovery that puts the stage over water is often safer than one that </a:t>
            </a:r>
            <a:r>
              <a:rPr lang="en-US" sz="2200">
                <a:solidFill>
                  <a:schemeClr val="accent3">
                    <a:lumMod val="25000"/>
                  </a:schemeClr>
                </a:solidFill>
                <a:latin typeface="Abadi"/>
              </a:rPr>
              <a:t>puts it over the continental US.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Of the Florida based launch sites, 41.7%, or 10, of them are from the KSC. This was leased from NASA and benefits from their existing infrastructure and expertise.</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SpaceX Launches by Site</a:t>
            </a:r>
          </a:p>
        </p:txBody>
      </p:sp>
      <p:pic>
        <p:nvPicPr>
          <p:cNvPr id="4" name="Picture 3" descr="A pie chart with numbers and a number on it&#10;&#10;Description automatically generated">
            <a:extLst>
              <a:ext uri="{FF2B5EF4-FFF2-40B4-BE49-F238E27FC236}">
                <a16:creationId xmlns:a16="http://schemas.microsoft.com/office/drawing/2014/main" id="{4D965DC6-36D3-D716-5449-EDCF6196E33A}"/>
              </a:ext>
            </a:extLst>
          </p:cNvPr>
          <p:cNvPicPr>
            <a:picLocks noChangeAspect="1"/>
          </p:cNvPicPr>
          <p:nvPr/>
        </p:nvPicPr>
        <p:blipFill>
          <a:blip r:embed="rId3"/>
          <a:stretch>
            <a:fillRect/>
          </a:stretch>
        </p:blipFill>
        <p:spPr>
          <a:xfrm>
            <a:off x="772048" y="1547881"/>
            <a:ext cx="10086869" cy="2388961"/>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7" y="2521403"/>
            <a:ext cx="5660840" cy="2556150"/>
          </a:xfrm>
          <a:prstGeom prst="rect">
            <a:avLst/>
          </a:prstGeom>
        </p:spPr>
        <p:txBody>
          <a:bodyPr vert="horz" lIns="91440" tIns="45720" rIns="91440" bIns="45720" rtlCol="0" anchor="t">
            <a:normAutofit fontScale="92500"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a:rPr>
              <a:t>Working for a new space launch company, what best practices could be used to compete with SpaceX?</a:t>
            </a:r>
            <a:endParaRPr lang="en-US" sz="2200" dirty="0">
              <a:solidFill>
                <a:schemeClr val="accent3">
                  <a:lumMod val="25000"/>
                </a:schemeClr>
              </a:solidFill>
              <a:latin typeface="Abadi" panose="020B0604020104020204" pitchFamily="34" charset="0"/>
            </a:endParaRPr>
          </a:p>
          <a:p>
            <a:pPr>
              <a:spcBef>
                <a:spcPts val="1400"/>
              </a:spcBef>
            </a:pPr>
            <a:r>
              <a:rPr lang="en-US" sz="2200" dirty="0">
                <a:solidFill>
                  <a:schemeClr val="accent3">
                    <a:lumMod val="25000"/>
                  </a:schemeClr>
                </a:solidFill>
                <a:latin typeface="Abadi"/>
              </a:rPr>
              <a:t>Which factors best predict a successful landing, which dramatically saves on cost?</a:t>
            </a:r>
          </a:p>
          <a:p>
            <a:pPr>
              <a:spcBef>
                <a:spcPts val="1400"/>
              </a:spcBef>
            </a:pPr>
            <a:r>
              <a:rPr lang="en-US" sz="2200" dirty="0">
                <a:solidFill>
                  <a:schemeClr val="accent3">
                    <a:lumMod val="25000"/>
                  </a:schemeClr>
                </a:solidFill>
                <a:latin typeface="Abadi"/>
              </a:rPr>
              <a:t>When creating our own rockets, what needs to be considered to maximize chances of our own landings?</a:t>
            </a: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3983367"/>
            <a:ext cx="10242257" cy="2193596"/>
          </a:xfrm>
          <a:prstGeom prst="rect">
            <a:avLst/>
          </a:prstGeom>
        </p:spPr>
        <p:txBody>
          <a:bodyPr lIns="91440" tIns="45720" rIns="91440" bIns="45720" anchor="t">
            <a:normAutofit fontScale="92500" lnSpcReduction="10000"/>
          </a:bodyPr>
          <a:lstStyle/>
          <a:p>
            <a:pPr>
              <a:lnSpc>
                <a:spcPct val="100000"/>
              </a:lnSpc>
              <a:spcBef>
                <a:spcPts val="1400"/>
              </a:spcBef>
            </a:pPr>
            <a:r>
              <a:rPr lang="en-US" sz="2200" dirty="0">
                <a:solidFill>
                  <a:schemeClr val="accent3">
                    <a:lumMod val="25000"/>
                  </a:schemeClr>
                </a:solidFill>
                <a:latin typeface="Abadi"/>
              </a:rPr>
              <a:t>As noted on the prior slide, Kennedy Space Center has the best launch site for a successful landing, with 10/13, or 76.9% of the launches leading to a successful landing. While the NASA missions in Florida having a high success rate makes sense, more interestingly the worst success rate site is not the west coast.</a:t>
            </a:r>
          </a:p>
          <a:p>
            <a:pPr>
              <a:lnSpc>
                <a:spcPct val="100000"/>
              </a:lnSpc>
              <a:spcBef>
                <a:spcPts val="1400"/>
              </a:spcBef>
            </a:pPr>
            <a:r>
              <a:rPr lang="en-US" sz="2200" dirty="0">
                <a:solidFill>
                  <a:schemeClr val="accent3">
                    <a:lumMod val="25000"/>
                  </a:schemeClr>
                </a:solidFill>
                <a:latin typeface="Abadi"/>
              </a:rPr>
              <a:t>CCAFS LC-40 has a lower success rate than VAFB SLC-4E- while it is in Florida, location isn't everything and its 26.9% success rate is substantially worse than the 40% of the west coast site.</a:t>
            </a:r>
          </a:p>
          <a:p>
            <a:endParaRPr lang="en-US">
              <a:ea typeface="Calibri" panose="020F0502020204030204"/>
              <a:cs typeface="Calibri" panose="020F0502020204030204"/>
            </a:endParaRPr>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Landing Site Comparison- Best  and Worst</a:t>
            </a:r>
          </a:p>
        </p:txBody>
      </p:sp>
      <p:pic>
        <p:nvPicPr>
          <p:cNvPr id="2" name="Picture 1" descr="A screenshot of a graph&#10;&#10;Description automatically generated">
            <a:extLst>
              <a:ext uri="{FF2B5EF4-FFF2-40B4-BE49-F238E27FC236}">
                <a16:creationId xmlns:a16="http://schemas.microsoft.com/office/drawing/2014/main" id="{347C05A6-1E9A-043C-C007-2F9E689965FF}"/>
              </a:ext>
            </a:extLst>
          </p:cNvPr>
          <p:cNvPicPr>
            <a:picLocks noChangeAspect="1"/>
          </p:cNvPicPr>
          <p:nvPr/>
        </p:nvPicPr>
        <p:blipFill>
          <a:blip r:embed="rId3"/>
          <a:stretch>
            <a:fillRect/>
          </a:stretch>
        </p:blipFill>
        <p:spPr>
          <a:xfrm>
            <a:off x="5750458" y="1362191"/>
            <a:ext cx="5791200" cy="2172032"/>
          </a:xfrm>
          <a:prstGeom prst="rect">
            <a:avLst/>
          </a:prstGeom>
        </p:spPr>
      </p:pic>
      <p:pic>
        <p:nvPicPr>
          <p:cNvPr id="6" name="Picture 5" descr="A screenshot of a graph&#10;&#10;Description automatically generated">
            <a:extLst>
              <a:ext uri="{FF2B5EF4-FFF2-40B4-BE49-F238E27FC236}">
                <a16:creationId xmlns:a16="http://schemas.microsoft.com/office/drawing/2014/main" id="{A6193FCE-229E-3C01-7EB5-72A5CC7EED0F}"/>
              </a:ext>
            </a:extLst>
          </p:cNvPr>
          <p:cNvPicPr>
            <a:picLocks noChangeAspect="1"/>
          </p:cNvPicPr>
          <p:nvPr/>
        </p:nvPicPr>
        <p:blipFill>
          <a:blip r:embed="rId4"/>
          <a:stretch>
            <a:fillRect/>
          </a:stretch>
        </p:blipFill>
        <p:spPr>
          <a:xfrm>
            <a:off x="771053" y="1359539"/>
            <a:ext cx="4976388" cy="2162248"/>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3945644"/>
            <a:ext cx="10414662" cy="2231319"/>
          </a:xfrm>
          <a:prstGeom prst="rect">
            <a:avLst/>
          </a:prstGeom>
        </p:spPr>
        <p:txBody>
          <a:bodyPr lIns="91440" tIns="45720" rIns="91440" bIns="45720" anchor="t">
            <a:normAutofit fontScale="92500" lnSpcReduction="20000"/>
          </a:bodyPr>
          <a:lstStyle/>
          <a:p>
            <a:pPr>
              <a:lnSpc>
                <a:spcPct val="100000"/>
              </a:lnSpc>
              <a:spcBef>
                <a:spcPts val="1400"/>
              </a:spcBef>
            </a:pPr>
            <a:r>
              <a:rPr lang="en-US" sz="2200" dirty="0">
                <a:solidFill>
                  <a:schemeClr val="accent3">
                    <a:lumMod val="25000"/>
                  </a:schemeClr>
                </a:solidFill>
                <a:latin typeface="Abadi"/>
              </a:rPr>
              <a:t>When excluding the lightest and heaviest payloads from the data range, some rocket versions visibly perform better than others.</a:t>
            </a:r>
          </a:p>
          <a:p>
            <a:pPr>
              <a:lnSpc>
                <a:spcPct val="100000"/>
              </a:lnSpc>
              <a:spcBef>
                <a:spcPts val="1400"/>
              </a:spcBef>
            </a:pPr>
            <a:r>
              <a:rPr lang="en-US" sz="2200" dirty="0">
                <a:solidFill>
                  <a:schemeClr val="accent3">
                    <a:lumMod val="25000"/>
                  </a:schemeClr>
                </a:solidFill>
                <a:latin typeface="Abadi"/>
              </a:rPr>
              <a:t>The v1.1 rocket has no successful landings in this range, while the B5 has a single launch, a success. B4 is more mixed, with good reliability in lower payloads but no </a:t>
            </a:r>
            <a:r>
              <a:rPr lang="en-US" sz="2200">
                <a:solidFill>
                  <a:schemeClr val="accent3">
                    <a:lumMod val="25000"/>
                  </a:schemeClr>
                </a:solidFill>
                <a:latin typeface="Abadi"/>
              </a:rPr>
              <a:t>successes past 5000kg.</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The FT version is more mixed in its results, but generally has higher success rates for lower payloads.</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and Landing Success</a:t>
            </a:r>
          </a:p>
        </p:txBody>
      </p:sp>
      <p:pic>
        <p:nvPicPr>
          <p:cNvPr id="4" name="Picture 3" descr="A graph with numbers and points&#10;&#10;Description automatically generated">
            <a:extLst>
              <a:ext uri="{FF2B5EF4-FFF2-40B4-BE49-F238E27FC236}">
                <a16:creationId xmlns:a16="http://schemas.microsoft.com/office/drawing/2014/main" id="{837A1426-EAB0-795C-4DE5-710EA0BBC31A}"/>
              </a:ext>
            </a:extLst>
          </p:cNvPr>
          <p:cNvPicPr>
            <a:picLocks noChangeAspect="1"/>
          </p:cNvPicPr>
          <p:nvPr/>
        </p:nvPicPr>
        <p:blipFill>
          <a:blip r:embed="rId3"/>
          <a:stretch>
            <a:fillRect/>
          </a:stretch>
        </p:blipFill>
        <p:spPr>
          <a:xfrm>
            <a:off x="771053" y="1399677"/>
            <a:ext cx="10514090" cy="2579913"/>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82114"/>
            <a:ext cx="5325989" cy="381158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They all had the same accuracy in my tests. Not sure what went wrong here, but the .score method returned 0.8333 for all models.</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Maybe the tree is better? Higher in-sample accuracy.</a:t>
            </a:r>
          </a:p>
          <a:p>
            <a:pPr>
              <a:lnSpc>
                <a:spcPct val="100000"/>
              </a:lnSpc>
              <a:spcBef>
                <a:spcPts val="1400"/>
              </a:spcBef>
            </a:pPr>
            <a:r>
              <a:rPr lang="en-US" sz="2200" dirty="0">
                <a:solidFill>
                  <a:schemeClr val="accent3">
                    <a:lumMod val="25000"/>
                  </a:schemeClr>
                </a:solidFill>
                <a:latin typeface="Abadi"/>
              </a:rPr>
              <a:t>Possibly a bug with the method used, as using </a:t>
            </a:r>
            <a:r>
              <a:rPr lang="en-US" sz="2200" dirty="0">
                <a:solidFill>
                  <a:schemeClr val="accent3">
                    <a:lumMod val="25000"/>
                  </a:schemeClr>
                </a:solidFill>
                <a:ea typeface="+mn-lt"/>
                <a:cs typeface="+mn-lt"/>
              </a:rPr>
              <a:t>.</a:t>
            </a:r>
            <a:r>
              <a:rPr lang="en-US" sz="2200" dirty="0" err="1">
                <a:solidFill>
                  <a:schemeClr val="accent3">
                    <a:lumMod val="25000"/>
                  </a:schemeClr>
                </a:solidFill>
                <a:ea typeface="+mn-lt"/>
                <a:cs typeface="+mn-lt"/>
              </a:rPr>
              <a:t>best_estimator_.score</a:t>
            </a:r>
            <a:r>
              <a:rPr lang="en-US" sz="2200" dirty="0">
                <a:solidFill>
                  <a:schemeClr val="accent3">
                    <a:lumMod val="25000"/>
                  </a:schemeClr>
                </a:solidFill>
                <a:ea typeface="+mn-lt"/>
                <a:cs typeface="+mn-lt"/>
              </a:rPr>
              <a:t>(</a:t>
            </a:r>
            <a:r>
              <a:rPr lang="en-US" sz="2200" dirty="0" err="1">
                <a:solidFill>
                  <a:schemeClr val="accent3">
                    <a:lumMod val="25000"/>
                  </a:schemeClr>
                </a:solidFill>
                <a:ea typeface="+mn-lt"/>
                <a:cs typeface="+mn-lt"/>
              </a:rPr>
              <a:t>X_test,Y_test</a:t>
            </a:r>
            <a:r>
              <a:rPr lang="en-US" sz="2200" dirty="0">
                <a:solidFill>
                  <a:schemeClr val="accent3">
                    <a:lumMod val="25000"/>
                  </a:schemeClr>
                </a:solidFill>
                <a:ea typeface="+mn-lt"/>
                <a:cs typeface="+mn-lt"/>
              </a:rPr>
              <a:t>) showed Tree as far worse, but the other methods unchanged.</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graphicFrame>
        <p:nvGraphicFramePr>
          <p:cNvPr id="2" name="Chart 1">
            <a:extLst>
              <a:ext uri="{FF2B5EF4-FFF2-40B4-BE49-F238E27FC236}">
                <a16:creationId xmlns:a16="http://schemas.microsoft.com/office/drawing/2014/main" id="{A7552B93-3DD4-DFF9-2386-8F654323EEFC}"/>
              </a:ext>
            </a:extLst>
          </p:cNvPr>
          <p:cNvGraphicFramePr>
            <a:graphicFrameLocks/>
          </p:cNvGraphicFramePr>
          <p:nvPr>
            <p:extLst>
              <p:ext uri="{D42A27DB-BD31-4B8C-83A1-F6EECF244321}">
                <p14:modId xmlns:p14="http://schemas.microsoft.com/office/powerpoint/2010/main" val="1200260146"/>
              </p:ext>
            </p:extLst>
          </p:nvPr>
        </p:nvGraphicFramePr>
        <p:xfrm>
          <a:off x="6311064" y="2079960"/>
          <a:ext cx="4572000" cy="27432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1792706"/>
            <a:ext cx="4464802" cy="4076282"/>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This is the confusion matrix for the "best-performing model", decision tree. Like accuracy they were all the same. Three failed landings were correctly predicted, and three were falsely predicted to be landings. Of the landing predictions, twelve were true and none were false. </a:t>
            </a:r>
            <a:endParaRPr lang="en-US" dirty="0">
              <a:solidFill>
                <a:schemeClr val="accent3">
                  <a:lumMod val="25000"/>
                </a:schemeClr>
              </a:solidFill>
              <a:ea typeface="+mn-lt"/>
              <a:cs typeface="+mn-lt"/>
            </a:endParaRP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2" name="Picture 1" descr="A graph of confusion matrix&#10;&#10;Description automatically generated">
            <a:extLst>
              <a:ext uri="{FF2B5EF4-FFF2-40B4-BE49-F238E27FC236}">
                <a16:creationId xmlns:a16="http://schemas.microsoft.com/office/drawing/2014/main" id="{C05B3589-C17E-C574-021E-9CE989883030}"/>
              </a:ext>
            </a:extLst>
          </p:cNvPr>
          <p:cNvPicPr>
            <a:picLocks noChangeAspect="1"/>
          </p:cNvPicPr>
          <p:nvPr/>
        </p:nvPicPr>
        <p:blipFill>
          <a:blip r:embed="rId3"/>
          <a:stretch>
            <a:fillRect/>
          </a:stretch>
        </p:blipFill>
        <p:spPr>
          <a:xfrm>
            <a:off x="5438274" y="1650776"/>
            <a:ext cx="5358063" cy="3821143"/>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8943891" cy="4351338"/>
          </a:xfrm>
          <a:prstGeom prst="rect">
            <a:avLst/>
          </a:prstGeom>
        </p:spPr>
        <p:txBody>
          <a:bodyPr lIns="91440" tIns="45720" rIns="91440" bIns="45720" anchor="t">
            <a:normAutofit lnSpcReduction="10000"/>
          </a:bodyPr>
          <a:lstStyle/>
          <a:p>
            <a:pPr>
              <a:lnSpc>
                <a:spcPct val="100000"/>
              </a:lnSpc>
              <a:spcBef>
                <a:spcPts val="1400"/>
              </a:spcBef>
            </a:pPr>
            <a:r>
              <a:rPr lang="en-US" sz="2200" dirty="0">
                <a:solidFill>
                  <a:schemeClr val="accent3">
                    <a:lumMod val="25000"/>
                  </a:schemeClr>
                </a:solidFill>
                <a:latin typeface="Abadi"/>
              </a:rPr>
              <a:t>Expertise in launching rockets is a massive factor in successful landings- practice really does make a difference (from ~30% during early years of attempts to ~80% later).</a:t>
            </a:r>
          </a:p>
          <a:p>
            <a:pPr>
              <a:lnSpc>
                <a:spcPct val="100000"/>
              </a:lnSpc>
              <a:spcBef>
                <a:spcPts val="1400"/>
              </a:spcBef>
            </a:pPr>
            <a:r>
              <a:rPr lang="en-US" sz="2200">
                <a:solidFill>
                  <a:schemeClr val="accent3">
                    <a:lumMod val="25000"/>
                  </a:schemeClr>
                </a:solidFill>
                <a:latin typeface="Abadi"/>
              </a:rPr>
              <a:t>Orbit and payload mass also play into success rate- easier to obtain orbits mean smaller rockets, which are generally easier to land. This is carried through with the payload mass, which shows higher success rates with low payloads. The exception to this is low orbits- the two factors can compensate for each other.</a:t>
            </a:r>
            <a:endParaRPr lang="en-US" sz="2200" dirty="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a:rPr>
              <a:t>Location is key- good infrastructure and proximity to water makes recovery far simpler than trying to land it in a specific spot on land.</a:t>
            </a:r>
            <a:endParaRPr lang="en-US" sz="2200" dirty="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a:rPr>
              <a:t>Choosing the correct model, and not messing up the score with test data, is key to making accurate predictions.</a:t>
            </a:r>
            <a:endParaRPr lang="en-US" sz="2200" dirty="0">
              <a:solidFill>
                <a:schemeClr val="accent3">
                  <a:lumMod val="25000"/>
                </a:schemeClr>
              </a:solidFill>
              <a:latin typeface="Abadi"/>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5045799" cy="4366427"/>
          </a:xfrm>
          <a:prstGeom prst="rect">
            <a:avLst/>
          </a:prstGeom>
        </p:spPr>
        <p:txBody>
          <a:bodyPr lIns="91440" tIns="45720" rIns="91440" bIns="45720" anchor="t">
            <a:normAutofit lnSpcReduction="10000"/>
          </a:bodyPr>
          <a:lstStyle/>
          <a:p>
            <a:pPr>
              <a:lnSpc>
                <a:spcPct val="100000"/>
              </a:lnSpc>
              <a:spcBef>
                <a:spcPts val="1400"/>
              </a:spcBef>
            </a:pPr>
            <a:r>
              <a:rPr lang="en-US" sz="2200">
                <a:solidFill>
                  <a:schemeClr val="accent3">
                    <a:lumMod val="25000"/>
                  </a:schemeClr>
                </a:solidFill>
                <a:latin typeface="Abadi"/>
              </a:rPr>
              <a:t>In case it was missed, the link to the github database for this presentation is below:</a:t>
            </a:r>
            <a:endParaRPr lang="en-US" sz="2200" dirty="0">
              <a:solidFill>
                <a:schemeClr val="accent3">
                  <a:lumMod val="25000"/>
                </a:schemeClr>
              </a:solidFill>
              <a:latin typeface="Abadi"/>
            </a:endParaRPr>
          </a:p>
          <a:p>
            <a:pPr marL="0" indent="0">
              <a:lnSpc>
                <a:spcPct val="100000"/>
              </a:lnSpc>
              <a:spcBef>
                <a:spcPts val="1400"/>
              </a:spcBef>
              <a:buNone/>
            </a:pPr>
            <a:r>
              <a:rPr lang="en-US" sz="2200" dirty="0">
                <a:solidFill>
                  <a:schemeClr val="accent3">
                    <a:lumMod val="25000"/>
                  </a:schemeClr>
                </a:solidFill>
                <a:ea typeface="+mn-lt"/>
                <a:cs typeface="+mn-lt"/>
              </a:rPr>
              <a:t>https://github.com/kschofield65/CourseraCapstone</a:t>
            </a:r>
            <a:endParaRPr lang="en-US" sz="2200" dirty="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ea typeface="+mn-lt"/>
                <a:cs typeface="+mn-lt"/>
              </a:rPr>
              <a:t>Below is the link to the data used for the launches, for your reference:</a:t>
            </a:r>
            <a:endParaRPr lang="en-US" sz="2200" dirty="0">
              <a:solidFill>
                <a:schemeClr val="accent3">
                  <a:lumMod val="25000"/>
                </a:schemeClr>
              </a:solidFill>
              <a:ea typeface="+mn-lt"/>
              <a:cs typeface="+mn-lt"/>
            </a:endParaRPr>
          </a:p>
          <a:p>
            <a:pPr marL="0" indent="0">
              <a:lnSpc>
                <a:spcPct val="100000"/>
              </a:lnSpc>
              <a:spcBef>
                <a:spcPts val="1400"/>
              </a:spcBef>
              <a:buNone/>
            </a:pPr>
            <a:r>
              <a:rPr lang="en-US" sz="2200" dirty="0">
                <a:solidFill>
                  <a:schemeClr val="accent3">
                    <a:lumMod val="25000"/>
                  </a:schemeClr>
                </a:solidFill>
                <a:ea typeface="+mn-lt"/>
                <a:cs typeface="+mn-lt"/>
              </a:rPr>
              <a:t>https://github.com/kschofield65/CourseraCapstone/blob/main/spacex_launch_dash.csv</a:t>
            </a:r>
            <a:endParaRPr lang="en-US" sz="220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a:rPr>
              <a:t>To the right is the whole dashboard:</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pic>
        <p:nvPicPr>
          <p:cNvPr id="2" name="Picture 1" descr="A screenshot of a computer&#10;&#10;Description automatically generated">
            <a:extLst>
              <a:ext uri="{FF2B5EF4-FFF2-40B4-BE49-F238E27FC236}">
                <a16:creationId xmlns:a16="http://schemas.microsoft.com/office/drawing/2014/main" id="{108D4B14-EA63-D4D8-C5A6-4EFC5E732B0C}"/>
              </a:ext>
            </a:extLst>
          </p:cNvPr>
          <p:cNvPicPr>
            <a:picLocks noChangeAspect="1"/>
          </p:cNvPicPr>
          <p:nvPr/>
        </p:nvPicPr>
        <p:blipFill>
          <a:blip r:embed="rId4"/>
          <a:stretch>
            <a:fillRect/>
          </a:stretch>
        </p:blipFill>
        <p:spPr>
          <a:xfrm>
            <a:off x="5871173" y="1717299"/>
            <a:ext cx="5459239" cy="4253305"/>
          </a:xfrm>
          <a:prstGeom prst="rect">
            <a:avLst/>
          </a:prstGeom>
        </p:spPr>
      </p:pic>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35CE826-D0FC-166D-3804-D4A3AAC1D89F}"/>
              </a:ext>
            </a:extLst>
          </p:cNvPr>
          <p:cNvSpPr txBox="1"/>
          <p:nvPr/>
        </p:nvSpPr>
        <p:spPr>
          <a:xfrm>
            <a:off x="1090160" y="3604204"/>
            <a:ext cx="3476276"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Calibri"/>
              </a:rPr>
              <a:t>Thank you for the review! Hope your day has been wonderful!</a:t>
            </a:r>
            <a:endParaRPr lang="en-US" dirty="0"/>
          </a:p>
        </p:txBody>
      </p:sp>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pulled from the SpaceX website and formatted for usability and focus</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Landing outcome was converted from categorical to Boolean for ease of use</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Using </a:t>
            </a:r>
            <a:r>
              <a:rPr lang="en-US" sz="7600" dirty="0" err="1">
                <a:solidFill>
                  <a:schemeClr val="bg2">
                    <a:lumMod val="50000"/>
                  </a:schemeClr>
                </a:solidFill>
                <a:latin typeface="Abadi"/>
              </a:rPr>
              <a:t>sklearn</a:t>
            </a:r>
            <a:r>
              <a:rPr lang="en-US" sz="7600" dirty="0">
                <a:solidFill>
                  <a:schemeClr val="bg2">
                    <a:lumMod val="50000"/>
                  </a:schemeClr>
                </a:solidFill>
                <a:latin typeface="Abadi"/>
              </a:rPr>
              <a:t>, several models were fit, transformed, and tested. Hyperparameters were automatically tested to select the best values for each model.</a:t>
            </a:r>
          </a:p>
          <a:p>
            <a:pPr>
              <a:lnSpc>
                <a:spcPct val="120000"/>
              </a:lnSpc>
              <a:spcBef>
                <a:spcPts val="1400"/>
              </a:spcBef>
            </a:pPr>
            <a:endParaRPr lang="en-US" sz="88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The requests library in python was used to connect with the SpaceX </a:t>
            </a:r>
            <a:r>
              <a:rPr lang="en-US" sz="2200" dirty="0" err="1">
                <a:solidFill>
                  <a:schemeClr val="accent3">
                    <a:lumMod val="25000"/>
                  </a:schemeClr>
                </a:solidFill>
                <a:latin typeface="Abadi"/>
              </a:rPr>
              <a:t>api</a:t>
            </a:r>
            <a:r>
              <a:rPr lang="en-US" sz="2200" dirty="0">
                <a:solidFill>
                  <a:schemeClr val="accent3">
                    <a:lumMod val="25000"/>
                  </a:schemeClr>
                </a:solidFill>
                <a:latin typeface="Abadi"/>
              </a:rPr>
              <a:t> and pull data from both Coursera and the SpaceX website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The initial Coursera dataset was first normalized, and additional data on booster versions, launch sites, payload, and cores was added to the resulting pandas dataframe directly from the SpaceX website. </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This dataset was trimmed to focus on single core launches of the latest booster within a certain timeframe to limit focus and make insights easier to obtain.</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Finally, missing payload values were replaced with the mean payload value</a:t>
            </a:r>
          </a:p>
          <a:p>
            <a:pPr marL="0" indent="0">
              <a:buNone/>
            </a:pPr>
            <a:endParaRPr lang="en-US">
              <a:cs typeface="Calibri" panose="020F0502020204030204"/>
            </a:endParaRP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lnSpcReduction="10000"/>
          </a:bodyPr>
          <a:lstStyle/>
          <a:p>
            <a:pPr>
              <a:lnSpc>
                <a:spcPct val="100000"/>
              </a:lnSpc>
              <a:spcBef>
                <a:spcPts val="1400"/>
              </a:spcBef>
            </a:pPr>
            <a:r>
              <a:rPr lang="en-US" sz="2200" dirty="0">
                <a:solidFill>
                  <a:schemeClr val="accent3">
                    <a:lumMod val="25000"/>
                  </a:schemeClr>
                </a:solidFill>
                <a:latin typeface="Abadi"/>
              </a:rPr>
              <a:t>Once an initial dataset was assembled from previously scraped data, the SpaceX </a:t>
            </a:r>
            <a:r>
              <a:rPr lang="en-US" sz="2200" dirty="0" err="1">
                <a:solidFill>
                  <a:schemeClr val="accent3">
                    <a:lumMod val="25000"/>
                  </a:schemeClr>
                </a:solidFill>
                <a:latin typeface="Abadi"/>
              </a:rPr>
              <a:t>api</a:t>
            </a:r>
            <a:r>
              <a:rPr lang="en-US" sz="2200" dirty="0">
                <a:solidFill>
                  <a:schemeClr val="accent3">
                    <a:lumMod val="25000"/>
                  </a:schemeClr>
                </a:solidFill>
                <a:latin typeface="Abadi"/>
              </a:rPr>
              <a:t> was called several times to get auxiliary data from several of their webpages.</a:t>
            </a:r>
          </a:p>
          <a:p>
            <a:pPr>
              <a:lnSpc>
                <a:spcPct val="100000"/>
              </a:lnSpc>
              <a:spcBef>
                <a:spcPts val="1400"/>
              </a:spcBef>
            </a:pPr>
            <a:r>
              <a:rPr lang="en-US" sz="2200" dirty="0">
                <a:solidFill>
                  <a:schemeClr val="accent3">
                    <a:lumMod val="25000"/>
                  </a:schemeClr>
                </a:solidFill>
                <a:latin typeface="Abadi"/>
              </a:rPr>
              <a:t>The extra data collected includes booster names, launch site info, payload info, and secondary core characteristics</a:t>
            </a:r>
          </a:p>
          <a:p>
            <a:pPr>
              <a:lnSpc>
                <a:spcPct val="100000"/>
              </a:lnSpc>
              <a:spcBef>
                <a:spcPts val="1400"/>
              </a:spcBef>
            </a:pPr>
            <a:r>
              <a:rPr lang="en-US" sz="2200" dirty="0">
                <a:solidFill>
                  <a:schemeClr val="accent3">
                    <a:lumMod val="25000"/>
                  </a:schemeClr>
                </a:solidFill>
                <a:latin typeface="Abadi"/>
              </a:rPr>
              <a:t>The </a:t>
            </a:r>
            <a:r>
              <a:rPr lang="en-US" sz="2200" dirty="0" err="1">
                <a:solidFill>
                  <a:schemeClr val="accent3">
                    <a:lumMod val="25000"/>
                  </a:schemeClr>
                </a:solidFill>
                <a:latin typeface="Abadi"/>
              </a:rPr>
              <a:t>jupyter</a:t>
            </a:r>
            <a:r>
              <a:rPr lang="en-US" sz="2200" dirty="0">
                <a:solidFill>
                  <a:schemeClr val="accent3">
                    <a:lumMod val="25000"/>
                  </a:schemeClr>
                </a:solidFill>
                <a:latin typeface="Abadi"/>
              </a:rPr>
              <a:t> notebook for data collection can be found on </a:t>
            </a:r>
            <a:r>
              <a:rPr lang="en-US" sz="2200" dirty="0">
                <a:solidFill>
                  <a:schemeClr val="accent3">
                    <a:lumMod val="25000"/>
                  </a:schemeClr>
                </a:solidFill>
                <a:ea typeface="+mn-lt"/>
                <a:cs typeface="+mn-lt"/>
              </a:rPr>
              <a:t>GitHub</a:t>
            </a:r>
            <a:r>
              <a:rPr lang="en-US" sz="2200" dirty="0">
                <a:solidFill>
                  <a:schemeClr val="accent3">
                    <a:lumMod val="25000"/>
                  </a:schemeClr>
                </a:solidFill>
                <a:latin typeface="Abadi"/>
              </a:rPr>
              <a:t> </a:t>
            </a:r>
            <a:r>
              <a:rPr lang="en-US" sz="2200" dirty="0">
                <a:solidFill>
                  <a:schemeClr val="accent3">
                    <a:lumMod val="25000"/>
                  </a:schemeClr>
                </a:solidFill>
                <a:latin typeface="Abadi"/>
                <a:hlinkClick r:id="rId3">
                  <a:extLst>
                    <a:ext uri="{A12FA001-AC4F-418D-AE19-62706E023703}">
                      <ahyp:hlinkClr xmlns:ahyp="http://schemas.microsoft.com/office/drawing/2018/hyperlinkcolor" val="tx"/>
                    </a:ext>
                  </a:extLst>
                </a:hlinkClick>
              </a:rPr>
              <a:t>here</a:t>
            </a:r>
            <a:endParaRPr lang="en-US" sz="2200" dirty="0">
              <a:solidFill>
                <a:schemeClr val="accent3">
                  <a:lumMod val="25000"/>
                </a:schemeClr>
              </a:solidFill>
              <a:latin typeface="Abadi" panose="020B0604020104020204" pitchFamily="34" charset="0"/>
            </a:endParaRPr>
          </a:p>
          <a:p>
            <a:endParaRPr lang="en-US"/>
          </a:p>
          <a:p>
            <a:endParaRPr lang="en-US"/>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7" name="Picture 6">
            <a:extLst>
              <a:ext uri="{FF2B5EF4-FFF2-40B4-BE49-F238E27FC236}">
                <a16:creationId xmlns:a16="http://schemas.microsoft.com/office/drawing/2014/main" id="{ECFC803B-682E-0801-9823-F741EB3599C7}"/>
              </a:ext>
            </a:extLst>
          </p:cNvPr>
          <p:cNvPicPr>
            <a:picLocks noChangeAspect="1"/>
          </p:cNvPicPr>
          <p:nvPr/>
        </p:nvPicPr>
        <p:blipFill>
          <a:blip r:embed="rId4"/>
          <a:stretch>
            <a:fillRect/>
          </a:stretch>
        </p:blipFill>
        <p:spPr>
          <a:xfrm>
            <a:off x="6408326" y="1406741"/>
            <a:ext cx="3618088" cy="4881778"/>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4571941" cy="3811587"/>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Using requests and beautiful soup, the Wikipedia was scraped for its information on Falcon 9 launches</a:t>
            </a:r>
          </a:p>
          <a:p>
            <a:pPr>
              <a:lnSpc>
                <a:spcPct val="100000"/>
              </a:lnSpc>
              <a:spcBef>
                <a:spcPts val="1400"/>
              </a:spcBef>
            </a:pPr>
            <a:r>
              <a:rPr lang="en-US" sz="2200" dirty="0">
                <a:solidFill>
                  <a:schemeClr val="accent3">
                    <a:lumMod val="25000"/>
                  </a:schemeClr>
                </a:solidFill>
                <a:latin typeface="Abadi"/>
              </a:rPr>
              <a:t>The resulting tables were parsed into a python dictionary for each type of data, with the results being collated into a pandas </a:t>
            </a:r>
            <a:r>
              <a:rPr lang="en-US" sz="2200" dirty="0" err="1">
                <a:solidFill>
                  <a:schemeClr val="accent3">
                    <a:lumMod val="25000"/>
                  </a:schemeClr>
                </a:solidFill>
                <a:latin typeface="Abadi"/>
              </a:rPr>
              <a:t>dataframe</a:t>
            </a:r>
            <a:endParaRPr lang="en-US" sz="2200" dirty="0" err="1">
              <a:solidFill>
                <a:schemeClr val="accent3">
                  <a:lumMod val="25000"/>
                </a:schemeClr>
              </a:solidFill>
              <a:latin typeface="Abadi" panose="020B0604020104020204" pitchFamily="34" charset="0"/>
            </a:endParaRPr>
          </a:p>
          <a:p>
            <a:pPr>
              <a:lnSpc>
                <a:spcPct val="100000"/>
              </a:lnSpc>
              <a:spcBef>
                <a:spcPts val="1400"/>
              </a:spcBef>
            </a:pPr>
            <a:r>
              <a:rPr lang="en-US" sz="2200" dirty="0" err="1">
                <a:solidFill>
                  <a:schemeClr val="accent3">
                    <a:lumMod val="25000"/>
                  </a:schemeClr>
                </a:solidFill>
                <a:latin typeface="Abadi"/>
              </a:rPr>
              <a:t>Webscraping</a:t>
            </a:r>
            <a:r>
              <a:rPr lang="en-US" sz="2200" dirty="0">
                <a:solidFill>
                  <a:schemeClr val="accent3">
                    <a:lumMod val="25000"/>
                  </a:schemeClr>
                </a:solidFill>
                <a:latin typeface="Abadi"/>
              </a:rPr>
              <a:t> notebook</a:t>
            </a:r>
            <a:r>
              <a:rPr lang="en-US" sz="2200" dirty="0">
                <a:solidFill>
                  <a:schemeClr val="accent3">
                    <a:lumMod val="25000"/>
                  </a:schemeClr>
                </a:solidFill>
                <a:latin typeface="Abadi"/>
                <a:ea typeface="+mn-lt"/>
                <a:cs typeface="+mn-lt"/>
              </a:rPr>
              <a:t> can be found on </a:t>
            </a:r>
            <a:r>
              <a:rPr lang="en-US" sz="2200" dirty="0">
                <a:solidFill>
                  <a:schemeClr val="accent3">
                    <a:lumMod val="25000"/>
                  </a:schemeClr>
                </a:solidFill>
                <a:ea typeface="+mn-lt"/>
                <a:cs typeface="+mn-lt"/>
              </a:rPr>
              <a:t>GitHub </a:t>
            </a:r>
            <a:r>
              <a:rPr lang="en-US" sz="2200" dirty="0">
                <a:solidFill>
                  <a:schemeClr val="accent3">
                    <a:lumMod val="25000"/>
                  </a:schemeClr>
                </a:solidFill>
                <a:latin typeface="Abadi"/>
                <a:hlinkClick r:id="rId3">
                  <a:extLst>
                    <a:ext uri="{A12FA001-AC4F-418D-AE19-62706E023703}">
                      <ahyp:hlinkClr xmlns:ahyp="http://schemas.microsoft.com/office/drawing/2018/hyperlinkcolor" val="tx"/>
                    </a:ext>
                  </a:extLst>
                </a:hlinkClick>
              </a:rPr>
              <a:t>here</a:t>
            </a:r>
            <a:endParaRPr lang="en-US" sz="220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pic>
        <p:nvPicPr>
          <p:cNvPr id="5" name="Picture 4" descr="A diagram of a data flow&#10;&#10;Description automatically generated">
            <a:extLst>
              <a:ext uri="{FF2B5EF4-FFF2-40B4-BE49-F238E27FC236}">
                <a16:creationId xmlns:a16="http://schemas.microsoft.com/office/drawing/2014/main" id="{3D5305A5-7BCE-CAB2-9970-BEFF0A102AFA}"/>
              </a:ext>
            </a:extLst>
          </p:cNvPr>
          <p:cNvPicPr>
            <a:picLocks noChangeAspect="1"/>
          </p:cNvPicPr>
          <p:nvPr/>
        </p:nvPicPr>
        <p:blipFill>
          <a:blip r:embed="rId4"/>
          <a:stretch>
            <a:fillRect/>
          </a:stretch>
        </p:blipFill>
        <p:spPr>
          <a:xfrm>
            <a:off x="7051202" y="1522118"/>
            <a:ext cx="2783891" cy="4237096"/>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84</TotalTime>
  <Words>1346</Words>
  <Application>Microsoft Office PowerPoint</Application>
  <PresentationFormat>Widescreen</PresentationFormat>
  <Paragraphs>234</Paragraphs>
  <Slides>47</Slides>
  <Notes>4</Notes>
  <HiddenSlides>0</HiddenSlides>
  <MMClips>0</MMClips>
  <ScaleCrop>false</ScaleCrop>
  <HeadingPairs>
    <vt:vector size="4" baseType="variant">
      <vt:variant>
        <vt:lpstr>Theme</vt:lpstr>
      </vt:variant>
      <vt:variant>
        <vt:i4>1</vt:i4>
      </vt:variant>
      <vt:variant>
        <vt:lpstr>Slide Titles</vt:lpstr>
      </vt:variant>
      <vt:variant>
        <vt:i4>47</vt:i4>
      </vt:variant>
    </vt:vector>
  </HeadingPairs>
  <TitlesOfParts>
    <vt:vector size="48" baseType="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YAN Luo</cp:lastModifiedBy>
  <cp:revision>1310</cp:revision>
  <dcterms:created xsi:type="dcterms:W3CDTF">2021-04-29T18:58:34Z</dcterms:created>
  <dcterms:modified xsi:type="dcterms:W3CDTF">2023-09-28T18:49:28Z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